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1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8" r:id="rId4"/>
  </p:sldMasterIdLst>
  <p:notesMasterIdLst>
    <p:notesMasterId r:id="rId32"/>
  </p:notesMasterIdLst>
  <p:sldIdLst>
    <p:sldId id="256" r:id="rId5"/>
    <p:sldId id="277" r:id="rId6"/>
    <p:sldId id="302" r:id="rId7"/>
    <p:sldId id="257" r:id="rId8"/>
    <p:sldId id="306" r:id="rId9"/>
    <p:sldId id="307" r:id="rId10"/>
    <p:sldId id="279" r:id="rId11"/>
    <p:sldId id="296" r:id="rId12"/>
    <p:sldId id="280" r:id="rId13"/>
    <p:sldId id="281" r:id="rId14"/>
    <p:sldId id="297" r:id="rId15"/>
    <p:sldId id="304" r:id="rId16"/>
    <p:sldId id="305" r:id="rId17"/>
    <p:sldId id="282" r:id="rId18"/>
    <p:sldId id="283" r:id="rId19"/>
    <p:sldId id="284" r:id="rId20"/>
    <p:sldId id="285" r:id="rId21"/>
    <p:sldId id="299" r:id="rId22"/>
    <p:sldId id="286" r:id="rId23"/>
    <p:sldId id="300" r:id="rId24"/>
    <p:sldId id="289" r:id="rId25"/>
    <p:sldId id="292" r:id="rId26"/>
    <p:sldId id="293" r:id="rId27"/>
    <p:sldId id="294" r:id="rId28"/>
    <p:sldId id="308" r:id="rId29"/>
    <p:sldId id="309" r:id="rId30"/>
    <p:sldId id="303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1A60F7-A227-5A83-CFCC-F8D21C59C4D9}" name="Richard Mollot" initials="RM" userId="S::richard@ltccc.org::186d2883-82d5-4a07-8a57-9b3882399f6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0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93"/>
    <p:restoredTop sz="96727"/>
  </p:normalViewPr>
  <p:slideViewPr>
    <p:cSldViewPr snapToGrid="0">
      <p:cViewPr varScale="1">
        <p:scale>
          <a:sx n="138" d="100"/>
          <a:sy n="138" d="100"/>
        </p:scale>
        <p:origin x="208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15ECEB-7401-C240-B4D3-CE096EE1110F}" type="doc">
      <dgm:prSet loTypeId="urn:microsoft.com/office/officeart/2005/8/layout/arrow6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2FABF51-BF6C-AE41-893E-06AA5174F635}">
      <dgm:prSet phldrT="[Text]"/>
      <dgm:spPr>
        <a:xfrm>
          <a:off x="1056456" y="1729195"/>
          <a:ext cx="2725661" cy="161887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Questions?</a:t>
          </a:r>
        </a:p>
      </dgm:t>
    </dgm:pt>
    <dgm:pt modelId="{3DAD9670-D92F-9649-AA60-4F08147FA665}" type="parTrans" cxnId="{C7064DA4-27F2-294A-AA86-7931764F99D5}">
      <dgm:prSet/>
      <dgm:spPr/>
      <dgm:t>
        <a:bodyPr/>
        <a:lstStyle/>
        <a:p>
          <a:endParaRPr lang="en-US"/>
        </a:p>
      </dgm:t>
    </dgm:pt>
    <dgm:pt modelId="{B6A7390D-F08B-014B-BAFA-0467057DB049}" type="sibTrans" cxnId="{C7064DA4-27F2-294A-AA86-7931764F99D5}">
      <dgm:prSet/>
      <dgm:spPr/>
      <dgm:t>
        <a:bodyPr/>
        <a:lstStyle/>
        <a:p>
          <a:endParaRPr lang="en-US"/>
        </a:p>
      </dgm:t>
    </dgm:pt>
    <dgm:pt modelId="{EAFD4CE7-DC74-1F4B-979B-A17D6A78BF4F}">
      <dgm:prSet phldrT="[Text]"/>
      <dgm:spPr>
        <a:xfrm>
          <a:off x="4107305" y="2108685"/>
          <a:ext cx="3221236" cy="197316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Comments?</a:t>
          </a:r>
        </a:p>
      </dgm:t>
    </dgm:pt>
    <dgm:pt modelId="{8A46792F-C7B4-1A40-9DB0-7B0D09E5C75A}" type="parTrans" cxnId="{43BF61D8-8F1C-6E4D-8228-68771DE26792}">
      <dgm:prSet/>
      <dgm:spPr/>
      <dgm:t>
        <a:bodyPr/>
        <a:lstStyle/>
        <a:p>
          <a:endParaRPr lang="en-US"/>
        </a:p>
      </dgm:t>
    </dgm:pt>
    <dgm:pt modelId="{CC08C005-6479-7242-BD66-5DFE628C825D}" type="sibTrans" cxnId="{43BF61D8-8F1C-6E4D-8228-68771DE26792}">
      <dgm:prSet/>
      <dgm:spPr/>
      <dgm:t>
        <a:bodyPr/>
        <a:lstStyle/>
        <a:p>
          <a:endParaRPr lang="en-US"/>
        </a:p>
      </dgm:t>
    </dgm:pt>
    <dgm:pt modelId="{08575FE8-17FC-DF4D-BA5E-10294D139C0D}" type="pres">
      <dgm:prSet presAssocID="{5915ECEB-7401-C240-B4D3-CE096EE1110F}" presName="compositeShape" presStyleCnt="0">
        <dgm:presLayoutVars>
          <dgm:chMax val="2"/>
          <dgm:dir/>
          <dgm:resizeHandles val="exact"/>
        </dgm:presLayoutVars>
      </dgm:prSet>
      <dgm:spPr/>
    </dgm:pt>
    <dgm:pt modelId="{7D15DD75-124E-B344-B5F5-3E9658FA529F}" type="pres">
      <dgm:prSet presAssocID="{5915ECEB-7401-C240-B4D3-CE096EE1110F}" presName="ribbon" presStyleLbl="node1" presStyleIdx="0" presStyleCnt="1" custLinFactNeighborX="276" custLinFactNeighborY="3202"/>
      <dgm:spPr>
        <a:xfrm>
          <a:off x="0" y="1305622"/>
          <a:ext cx="8259580" cy="3303832"/>
        </a:xfrm>
        <a:prstGeom prst="leftRightRibbon">
          <a:avLst/>
        </a:prstGeom>
        <a:solidFill>
          <a:srgbClr val="E88651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7C56841F-CBE7-6043-9E6C-9827EF699CC9}" type="pres">
      <dgm:prSet presAssocID="{5915ECEB-7401-C240-B4D3-CE096EE1110F}" presName="leftArrowText" presStyleLbl="node1" presStyleIdx="0" presStyleCnt="1" custLinFactNeighborX="2396" custLinFactNeighborY="-3015">
        <dgm:presLayoutVars>
          <dgm:chMax val="0"/>
          <dgm:bulletEnabled val="1"/>
        </dgm:presLayoutVars>
      </dgm:prSet>
      <dgm:spPr/>
    </dgm:pt>
    <dgm:pt modelId="{98B971E0-F726-274B-9EC2-7F43C0B69E13}" type="pres">
      <dgm:prSet presAssocID="{5915ECEB-7401-C240-B4D3-CE096EE1110F}" presName="rightArrowText" presStyleLbl="node1" presStyleIdx="0" presStyleCnt="1" custScaleY="121885" custLinFactNeighborX="-698" custLinFactNeighborY="-1284">
        <dgm:presLayoutVars>
          <dgm:chMax val="0"/>
          <dgm:bulletEnabled val="1"/>
        </dgm:presLayoutVars>
      </dgm:prSet>
      <dgm:spPr/>
    </dgm:pt>
  </dgm:ptLst>
  <dgm:cxnLst>
    <dgm:cxn modelId="{2CC04110-F942-D445-8496-0D15B8790490}" type="presOf" srcId="{EAFD4CE7-DC74-1F4B-979B-A17D6A78BF4F}" destId="{98B971E0-F726-274B-9EC2-7F43C0B69E13}" srcOrd="0" destOrd="0" presId="urn:microsoft.com/office/officeart/2005/8/layout/arrow6"/>
    <dgm:cxn modelId="{C79ED44B-2B5B-E241-B9F4-3B51D7672CC1}" type="presOf" srcId="{B2FABF51-BF6C-AE41-893E-06AA5174F635}" destId="{7C56841F-CBE7-6043-9E6C-9827EF699CC9}" srcOrd="0" destOrd="0" presId="urn:microsoft.com/office/officeart/2005/8/layout/arrow6"/>
    <dgm:cxn modelId="{C7064DA4-27F2-294A-AA86-7931764F99D5}" srcId="{5915ECEB-7401-C240-B4D3-CE096EE1110F}" destId="{B2FABF51-BF6C-AE41-893E-06AA5174F635}" srcOrd="0" destOrd="0" parTransId="{3DAD9670-D92F-9649-AA60-4F08147FA665}" sibTransId="{B6A7390D-F08B-014B-BAFA-0467057DB049}"/>
    <dgm:cxn modelId="{43BF61D8-8F1C-6E4D-8228-68771DE26792}" srcId="{5915ECEB-7401-C240-B4D3-CE096EE1110F}" destId="{EAFD4CE7-DC74-1F4B-979B-A17D6A78BF4F}" srcOrd="1" destOrd="0" parTransId="{8A46792F-C7B4-1A40-9DB0-7B0D09E5C75A}" sibTransId="{CC08C005-6479-7242-BD66-5DFE628C825D}"/>
    <dgm:cxn modelId="{446072E3-F54A-FA4D-9986-A46BB0B10B29}" type="presOf" srcId="{5915ECEB-7401-C240-B4D3-CE096EE1110F}" destId="{08575FE8-17FC-DF4D-BA5E-10294D139C0D}" srcOrd="0" destOrd="0" presId="urn:microsoft.com/office/officeart/2005/8/layout/arrow6"/>
    <dgm:cxn modelId="{26ECAC8D-9C5B-874F-85E5-E0FCF0EE4143}" type="presParOf" srcId="{08575FE8-17FC-DF4D-BA5E-10294D139C0D}" destId="{7D15DD75-124E-B344-B5F5-3E9658FA529F}" srcOrd="0" destOrd="0" presId="urn:microsoft.com/office/officeart/2005/8/layout/arrow6"/>
    <dgm:cxn modelId="{7EE63A02-48D6-C14F-93EC-9C35270C2301}" type="presParOf" srcId="{08575FE8-17FC-DF4D-BA5E-10294D139C0D}" destId="{7C56841F-CBE7-6043-9E6C-9827EF699CC9}" srcOrd="1" destOrd="0" presId="urn:microsoft.com/office/officeart/2005/8/layout/arrow6"/>
    <dgm:cxn modelId="{73EA443F-8FDD-5945-BA30-D30C6224C564}" type="presParOf" srcId="{08575FE8-17FC-DF4D-BA5E-10294D139C0D}" destId="{98B971E0-F726-274B-9EC2-7F43C0B69E13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15DD75-124E-B344-B5F5-3E9658FA529F}">
      <dsp:nvSpPr>
        <dsp:cNvPr id="0" name=""/>
        <dsp:cNvSpPr/>
      </dsp:nvSpPr>
      <dsp:spPr>
        <a:xfrm>
          <a:off x="0" y="1305622"/>
          <a:ext cx="8259580" cy="3303832"/>
        </a:xfrm>
        <a:prstGeom prst="leftRightRibbon">
          <a:avLst/>
        </a:prstGeom>
        <a:solidFill>
          <a:srgbClr val="E88651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56841F-CBE7-6043-9E6C-9827EF699CC9}">
      <dsp:nvSpPr>
        <dsp:cNvPr id="0" name=""/>
        <dsp:cNvSpPr/>
      </dsp:nvSpPr>
      <dsp:spPr>
        <a:xfrm>
          <a:off x="1056456" y="1729195"/>
          <a:ext cx="2725661" cy="1618877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7132" rIns="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Questions?</a:t>
          </a:r>
        </a:p>
      </dsp:txBody>
      <dsp:txXfrm>
        <a:off x="1056456" y="1729195"/>
        <a:ext cx="2725661" cy="1618877"/>
      </dsp:txXfrm>
    </dsp:sp>
    <dsp:sp modelId="{98B971E0-F726-274B-9EC2-7F43C0B69E13}">
      <dsp:nvSpPr>
        <dsp:cNvPr id="0" name=""/>
        <dsp:cNvSpPr/>
      </dsp:nvSpPr>
      <dsp:spPr>
        <a:xfrm>
          <a:off x="4107305" y="2108685"/>
          <a:ext cx="3221236" cy="1973169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7132" rIns="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Comments?</a:t>
          </a:r>
        </a:p>
      </dsp:txBody>
      <dsp:txXfrm>
        <a:off x="4107305" y="2108685"/>
        <a:ext cx="3221236" cy="19731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22T20:38:55.05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1 252,'69'15,"1"0,-1 0,6-1,1-1,3-2,17-1,5-2,0-1,-22-3,1 0,0-1,3 1,12-1,3-1,1 0,-3 0,-7 0,-2 0,0-1,1 1,8-2,3 1,-2-1,-3-1,8 1,-3-1,-2 0,-3 0,-2 0,-3-1,-14 0,-4 0,-3 0,9 1,-3 0,0 0,-2-1,-10 2,-2 0,-8 0,1 0,11 1,0 0,-8 0,2 1,23 1,4-1,-5 2,2-1,13-1,1 0,3 1,-1-1,-11 0,1-1,10 2,0 0,-1-1,-2 0,-5 0,2 1,-21-3,2 1,-3-1,9 1,0-1,20 0,0-2,-23 1,-1-1,16 0,2-1,1 0,0-1,-3 1,1-1,-26 1,2-1,-2 1,19-1,-1 0,4 0,1 0,3 1,-1-1,-9 2,0-1,13 0,-1 1,-14 0,-2 2,8-1,1 0,-6 1,-1 0,-4 1,-1-1,6 1,-2 0,-17 1,0-1,20 2,1-1,-14 1,1-1,18 0,3 0,4 0,0 0,-5-1,2 0,-21-1,1-1,0 0,-3 0,-1 0,0-1,-1 1,1-1,1 0,8 0,2-1,-3 1,18 0,1-1,-17 2,3-1,-2 0,19 0,-2 0,-27 0,0 1,-1-1,28 1,-3-1,-11 0,-1-1,7 0,0 1,-8 0,0 0,6 0,1-1,-1 2,-1 0,-4-1,1 1,14-1,1 0,-3 0,2-1,-25 1,3 0,0-1,4 1,0-1,0 0,-5 1,0 0,1-1,9 0,2 0,0 1,-3 0,0 1,-2 0,-7-1,-2 1,2-1,7 1,2-1,-3 1,14 1,0-1,-17-1,3 0,-1 1,-11-1,-1 0,2 0,6 0,1-2,0 0,-1-1,0 0,1 0,0-1,0 0,5 0,-6 0,4-1,2 0,-3 1,19-2,0 1,5-1,-22 1,4-1,4 0,0 0,-1 1,1 0,1 1,0 1,1 0,2 0,6-1,1-1,1 1,1 1,2-1,-10 2,3 1,0-1,0 1,-2 0,-3 1,4-1,-2 1,-2 0,-3 0,-2 0,3 0,-3 0,-3 0,-7 0,34-4,-25 1,-46 2,-13-3,12 9,40 0,18 1,-27-2,4 0,3 0,18 0,5 0,-3 0,-10-2,-2 1,-4-1,14 0,-6 0,-11 0,-4 0,-8 0,-4 0,-8 1,-3-1,44 1,-10 0,-28-1,2 0,-6 0,1 0,11 0,2 0,-9 0,-1 0,43 0,-6 0,-3 0,0 0,-7 0,-21 0,-8 0,-3 0,14 2,13-2,23 1,-19 1,-24-1,1 1,-6 0,1 1,10 0,4 0,8 0,1 0,-5 0,1 0,13 3,1 0,-6 0,-2 1,-9 0,-2 0,8 1,-3-2,-19-1,-1-1,14 1,0 0,-9-1,0-1,4 0,0-1,-3 1,-1-1,-6 0,2 0,15 1,0 0,-11-1,-1 0,8 0,0-1,-6 1,-1 0,-6 0,0 0,7-1,1 1,3 0,2 0,6 0,2-1,5 1,-1-1,-11 0,1-1,11 1,-1 0,-18 0,0 0,26 0,3 0,-5 1,2 0,13 1,1 0,-2 0,-1-1,-14 0,0 0,6 0,-2-1,-8-1,-1-1,6 1,3 0,5 1,-1 0,-14-1,-1 1,13 1,-3-1,-18-1,-1 0,4 0,0 0,-8 0,-1-1,-5 0,-1 0,3 0,0-1,-4 0,-1 0,6 0,1 0,3 0,-1 0,-6 1,-1-1,8 1,0 1,36-1,-40 1,0 1,-4-1,0 1,-1-1,0 1,3-1,-1 0,44 0,-7 0,-20 0,-32 0,-19 0,-9-1,9 1,-3 0,14-1,-6 0,13 0,30 2,-18 0,4 1,8 0,1 0,-2 0,-3 0,30 1,-46-1,-15-2,-20 0,7-14,-6-3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43850-C11B-C24B-ACBD-5EB4A94A260F}" type="datetimeFigureOut">
              <a:rPr lang="en-US" smtClean="0"/>
              <a:t>5/7/26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61B8C-FE9B-6148-AC92-52EF99ED0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76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03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15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460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51258F-B880-B406-9A25-815212453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13B39C-2A11-A130-203D-2168E2089E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176BCA-1EE7-8B49-5CEF-769EEB6071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393D1-3AA1-D5DF-25A5-E3783C2265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994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864BD-E5FA-F142-C70E-9C9E0A56E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DC328B-A91C-C7BF-7EF6-7C88ABB7F2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57B3FC-0A0F-B70A-6853-AC1F9E0123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5EF26C-1450-C85F-340C-EC6B5FFEF2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502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61B8C-FE9B-6148-AC92-52EF99ED0F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8045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815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61B8C-FE9B-6148-AC92-52EF99ED0F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6382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41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947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61B8C-FE9B-6148-AC92-52EF99ED0F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687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243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655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9169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999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695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023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CA782-3476-A53A-86B0-C875E212E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CCA1B4-05D5-17E1-A104-8410BE524E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3F7BF5-7F66-9BFA-69D6-4D57529197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7F4C21-27E2-2723-8741-7C6A1029D9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756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79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04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51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55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82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E4B7E-7DB3-9F62-1802-A2176FD519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8E1A72-621B-CC2F-BA7B-02D38AA478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9A1E91-53D7-7E91-71EA-F28C066CF7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A6EAD7-3841-EC06-1556-67628DC0D3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46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24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762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38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892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395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2081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206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3856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763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5/7/26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828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86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537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575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5/7/26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478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164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11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395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5/7/26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228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740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5/7/26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592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customXml" Target="../ink/ink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rsinghome411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nursinghome411.org/podcast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5DD9F-04BF-EE06-A23D-F8F2585F7E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5405" y="2574904"/>
            <a:ext cx="7972366" cy="2886556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6600" b="1" cap="all">
                <a:solidFill>
                  <a:srgbClr val="7030A0"/>
                </a:solidFill>
                <a:latin typeface="Calibri"/>
                <a:ea typeface="Arial Unicode MS"/>
                <a:cs typeface="Calibri"/>
              </a:rPr>
              <a:t>Empowering Employees</a:t>
            </a:r>
            <a:r>
              <a:rPr lang="en-US" sz="6600" b="1" cap="all" dirty="0">
                <a:solidFill>
                  <a:srgbClr val="7030A0"/>
                </a:solidFill>
                <a:latin typeface="Calibri"/>
                <a:ea typeface="Arial Unicode MS"/>
                <a:cs typeface="Calibri"/>
              </a:rPr>
              <a:t> with dementia care 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F4E35B-013E-80D1-4EC3-094CA65891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3333" y="5461460"/>
            <a:ext cx="5689996" cy="1342255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 Term Care Community Coalition</a:t>
            </a:r>
          </a:p>
          <a:p>
            <a:pPr algn="l"/>
            <a:r>
              <a:rPr lang="en-US" sz="2400" b="1" u="sng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nursinghome411.org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EEB367-432A-DB61-4B87-28E0ED1B2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81" y="288070"/>
            <a:ext cx="1595104" cy="178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07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3EAE4-3113-CA36-33C6-18711A8CB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Fact Sheets: What They Provide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D553A-ABED-4691-FB6B-7FA217715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96142"/>
            <a:ext cx="8596668" cy="4647991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/>
              <a:t>Clear, plain-language guidance on dementia and caregiving</a:t>
            </a:r>
          </a:p>
          <a:p>
            <a:r>
              <a:rPr lang="en-US" sz="2600" dirty="0"/>
              <a:t>Designed for family members and non-professional caregivers</a:t>
            </a:r>
          </a:p>
          <a:p>
            <a:r>
              <a:rPr lang="en-US" sz="2600" dirty="0"/>
              <a:t>Helps employees better understand what their loved one is experiencing</a:t>
            </a:r>
          </a:p>
          <a:p>
            <a:r>
              <a:rPr lang="en-US" sz="2600" dirty="0"/>
              <a:t>Topics include: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Care planning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Home Safety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Pain Assessment Tools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Preventing Pressure Ulcers and Urinary Tract Infections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Understanding and Responding to Dementia-Related “Behaviors”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Palliative and Hospice Care: What Families Need to Know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Psychotropic Drugs: Risks, Benefits, and Questions to Ask</a:t>
            </a:r>
          </a:p>
        </p:txBody>
      </p:sp>
    </p:spTree>
    <p:extLst>
      <p:ext uri="{BB962C8B-B14F-4D97-AF65-F5344CB8AC3E}">
        <p14:creationId xmlns:p14="http://schemas.microsoft.com/office/powerpoint/2010/main" val="1494248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aper with text on it&#10;&#10;AI-generated content may be incorrect.">
            <a:extLst>
              <a:ext uri="{FF2B5EF4-FFF2-40B4-BE49-F238E27FC236}">
                <a16:creationId xmlns:a16="http://schemas.microsoft.com/office/drawing/2014/main" id="{0F4403B9-D3BD-CF19-5E55-8AC3B083B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207" y="234699"/>
            <a:ext cx="4694854" cy="638755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" name="Content Placeholder 9" descr="A paper with text on it&#10;&#10;AI-generated content may be incorrect.">
            <a:extLst>
              <a:ext uri="{FF2B5EF4-FFF2-40B4-BE49-F238E27FC236}">
                <a16:creationId xmlns:a16="http://schemas.microsoft.com/office/drawing/2014/main" id="{A1F06E0F-05BB-E6F1-718B-2CE2AD1C74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0940" y="234699"/>
            <a:ext cx="4939609" cy="638755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41740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CF7C9-9D5A-1265-69F3-328ED4168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C7F374-1C05-C49A-EE4E-833F43D60E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06207" y="335297"/>
            <a:ext cx="4630523" cy="61874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2C4DA2-6645-D0B7-05FE-5A40EC9C1EB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096000" y="335297"/>
            <a:ext cx="4778088" cy="61874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08536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9BD01-66A7-9571-6FCE-01683DCF1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AEB78C-E6EE-8D21-9EAA-804B410A4B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61452" y="234699"/>
            <a:ext cx="4939610" cy="638755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" name="Content Placeholder 9">
            <a:extLst>
              <a:ext uri="{FF2B5EF4-FFF2-40B4-BE49-F238E27FC236}">
                <a16:creationId xmlns:a16="http://schemas.microsoft.com/office/drawing/2014/main" id="{22FBFF4F-C6DF-0ECB-BA55-06F34B2C94C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290939" y="234699"/>
            <a:ext cx="4939609" cy="638755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89947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A372D-DD13-D6AA-C8B2-D05B5208D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How Employees Can Use Fact Sheets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C9356-53F4-A81D-6461-9448AF378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Learn practical strategies for managing common caregiving challenges</a:t>
            </a:r>
          </a:p>
          <a:p>
            <a:r>
              <a:rPr lang="en-US" sz="2600" dirty="0"/>
              <a:t>Prepare for doctor visits or care planning conversations</a:t>
            </a:r>
          </a:p>
          <a:p>
            <a:r>
              <a:rPr lang="en-US" sz="2600" dirty="0"/>
              <a:t>Better understand changes in behavior and communication</a:t>
            </a:r>
          </a:p>
          <a:p>
            <a:r>
              <a:rPr lang="en-US" sz="2600" dirty="0"/>
              <a:t>Share information with other family members to align care approaches</a:t>
            </a:r>
          </a:p>
        </p:txBody>
      </p:sp>
    </p:spTree>
    <p:extLst>
      <p:ext uri="{BB962C8B-B14F-4D97-AF65-F5344CB8AC3E}">
        <p14:creationId xmlns:p14="http://schemas.microsoft.com/office/powerpoint/2010/main" val="1655902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6E26D-6333-48B1-E8D0-06F0CBE5B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Care Cards: What They Provide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3BD71-CDF2-8FF8-4536-9436B4F60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2160589"/>
            <a:ext cx="6572552" cy="3880773"/>
          </a:xfrm>
        </p:spPr>
        <p:txBody>
          <a:bodyPr>
            <a:normAutofit/>
          </a:bodyPr>
          <a:lstStyle/>
          <a:p>
            <a:r>
              <a:rPr lang="en-US" sz="2600" dirty="0"/>
              <a:t>Quick, easy-to-read tips for everyday caregiving situations</a:t>
            </a:r>
          </a:p>
          <a:p>
            <a:r>
              <a:rPr lang="en-US" sz="2600" dirty="0"/>
              <a:t>Designed for real-life moments when immediate guidance is needed</a:t>
            </a:r>
          </a:p>
          <a:p>
            <a:r>
              <a:rPr lang="en-US" sz="2600" dirty="0"/>
              <a:t>Mobile-friendly – can be saved or accessed on a phone</a:t>
            </a:r>
          </a:p>
          <a:p>
            <a:r>
              <a:rPr lang="en-US" sz="2600" dirty="0"/>
              <a:t>Focus on simple, actionable strategies</a:t>
            </a:r>
          </a:p>
        </p:txBody>
      </p:sp>
      <p:pic>
        <p:nvPicPr>
          <p:cNvPr id="4" name="Picture 3" descr="A document with text on it&#10;&#10;AI-generated content may be incorrect.">
            <a:extLst>
              <a:ext uri="{FF2B5EF4-FFF2-40B4-BE49-F238E27FC236}">
                <a16:creationId xmlns:a16="http://schemas.microsoft.com/office/drawing/2014/main" id="{689BC8B4-21DB-E906-BB0E-F4A67364E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41477">
            <a:off x="7507010" y="913406"/>
            <a:ext cx="3217784" cy="44252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 descr="A list of instructions on a page&#10;&#10;AI-generated content may be incorrect.">
            <a:extLst>
              <a:ext uri="{FF2B5EF4-FFF2-40B4-BE49-F238E27FC236}">
                <a16:creationId xmlns:a16="http://schemas.microsoft.com/office/drawing/2014/main" id="{977FD6D4-BD2B-7FC5-E75F-814F25450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34900">
            <a:off x="8520665" y="1974202"/>
            <a:ext cx="3217784" cy="450848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70014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4A66B-C0ED-7124-7043-00256D6D6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How Employees Can Use Care Cards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94A86-60B5-A4CA-4618-B6864E414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Get quick guidance during challenging moments (e.g., agitation, confusion)</a:t>
            </a:r>
          </a:p>
          <a:p>
            <a:r>
              <a:rPr lang="en-US" sz="2600" dirty="0"/>
              <a:t>Build confidence in responding to difficult situations</a:t>
            </a:r>
          </a:p>
          <a:p>
            <a:r>
              <a:rPr lang="en-US" sz="2600" dirty="0"/>
              <a:t>Keep tips handy on their phone for easy access anytime</a:t>
            </a:r>
          </a:p>
          <a:p>
            <a:r>
              <a:rPr lang="en-US" sz="2600" dirty="0"/>
              <a:t>Share with other family members involved in caregiving</a:t>
            </a:r>
          </a:p>
        </p:txBody>
      </p:sp>
    </p:spTree>
    <p:extLst>
      <p:ext uri="{BB962C8B-B14F-4D97-AF65-F5344CB8AC3E}">
        <p14:creationId xmlns:p14="http://schemas.microsoft.com/office/powerpoint/2010/main" val="10796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6E4DC-330A-033E-83AC-2C2DF31CA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Mini-Modules: What They Provide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6F02F-0ACE-B450-FEBE-3CDE1379C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Short, focused educational videos</a:t>
            </a:r>
          </a:p>
          <a:p>
            <a:r>
              <a:rPr lang="en-US" sz="2600" dirty="0"/>
              <a:t>Designed for busy employees with limited time</a:t>
            </a:r>
          </a:p>
          <a:p>
            <a:r>
              <a:rPr lang="en-US" sz="2600" dirty="0"/>
              <a:t>Cover key caregiving topics in a simple, approachable way</a:t>
            </a:r>
          </a:p>
          <a:p>
            <a:r>
              <a:rPr lang="en-US" sz="2600" dirty="0"/>
              <a:t>Can be watched individually or shared in group settings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712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0A37D6-8DED-13F9-A83B-5A74A426F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140" y="1175902"/>
            <a:ext cx="11485720" cy="4506196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2F770AD-18CE-4E9D-1582-EA43D69B2BA5}"/>
                  </a:ext>
                </a:extLst>
              </p14:cNvPr>
              <p14:cNvContentPartPr/>
              <p14:nvPr/>
            </p14:nvContentPartPr>
            <p14:xfrm>
              <a:off x="518512" y="2772630"/>
              <a:ext cx="10918800" cy="151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2F770AD-18CE-4E9D-1582-EA43D69B2BA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4872" y="2664990"/>
                <a:ext cx="11026440" cy="36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7121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CBB03-60E1-0B59-37D2-0947237C8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How Employees Can Use Mini-Modules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701EB-9795-7445-D359-706D932DB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268187"/>
            <a:ext cx="8596668" cy="3773176"/>
          </a:xfrm>
        </p:spPr>
        <p:txBody>
          <a:bodyPr>
            <a:normAutofit/>
          </a:bodyPr>
          <a:lstStyle/>
          <a:p>
            <a:r>
              <a:rPr lang="en-US" sz="2400" dirty="0"/>
              <a:t>Watch short videos when they have time</a:t>
            </a:r>
          </a:p>
          <a:p>
            <a:r>
              <a:rPr lang="en-US" sz="2400" dirty="0"/>
              <a:t>Learn specific skills or strategies for caregiving situations</a:t>
            </a:r>
          </a:p>
          <a:p>
            <a:r>
              <a:rPr lang="en-US" sz="2400" dirty="0"/>
              <a:t>Share videos with family members or support networks</a:t>
            </a:r>
          </a:p>
          <a:p>
            <a:r>
              <a:rPr lang="en-US" sz="2400" dirty="0"/>
              <a:t>Use as a starting point for conversations with others</a:t>
            </a:r>
            <a:endParaRPr lang="en-US" sz="2600" dirty="0"/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894288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997F7-627E-AE74-D32F-2251C7994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684380" cy="1320800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The Long Term Care Community Coalition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D55DB-19D4-83FB-E4D0-5F09D7FF5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2436"/>
            <a:ext cx="8596668" cy="4918156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sz="2600" b="1" dirty="0"/>
              <a:t>LTCCC</a:t>
            </a:r>
            <a:r>
              <a:rPr lang="en-US" sz="2600" dirty="0"/>
              <a:t>: Nonprofit, nonpartisan organization dedicated to improving care &amp; quality of life for the elderly &amp; adult disabled in long-term care (LTC).</a:t>
            </a:r>
          </a:p>
          <a:p>
            <a:r>
              <a:rPr lang="en-US" sz="2600" b="1" dirty="0"/>
              <a:t>Our focus</a:t>
            </a:r>
            <a:r>
              <a:rPr lang="en-US" sz="2600" dirty="0"/>
              <a:t>: People who live in nursing homes &amp; assisted living.</a:t>
            </a:r>
          </a:p>
          <a:p>
            <a:r>
              <a:rPr lang="en-US" sz="2600" b="1" dirty="0"/>
              <a:t>What we do</a:t>
            </a:r>
            <a:r>
              <a:rPr lang="en-US" sz="2600" dirty="0"/>
              <a:t>:</a:t>
            </a:r>
          </a:p>
          <a:p>
            <a:pPr lvl="1"/>
            <a:r>
              <a:rPr lang="en-US" sz="2400" dirty="0"/>
              <a:t>Policy analysis and systems advocacy;</a:t>
            </a:r>
          </a:p>
          <a:p>
            <a:pPr lvl="1"/>
            <a:r>
              <a:rPr lang="en-US" sz="2400" dirty="0"/>
              <a:t>Data resources &amp; analyses;</a:t>
            </a:r>
          </a:p>
          <a:p>
            <a:pPr lvl="1"/>
            <a:r>
              <a:rPr lang="en-US" sz="2400" dirty="0"/>
              <a:t>Education of consumers and families, LTC ombudsmen, and other stakeholders;</a:t>
            </a:r>
          </a:p>
          <a:p>
            <a:pPr lvl="1"/>
            <a:r>
              <a:rPr lang="en-US" sz="2400" dirty="0"/>
              <a:t>Home of two local LTC Ombudsman Programs in the Hudson Valley, New York</a:t>
            </a:r>
          </a:p>
          <a:p>
            <a:r>
              <a:rPr lang="en-US" sz="2600" b="1" dirty="0"/>
              <a:t>Website</a:t>
            </a:r>
            <a:r>
              <a:rPr lang="en-US" sz="2600" dirty="0"/>
              <a:t>: </a:t>
            </a:r>
            <a:r>
              <a:rPr lang="en-US" sz="2600" u="sng" dirty="0">
                <a:solidFill>
                  <a:srgbClr val="7030A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www.nursinghome411.org</a:t>
            </a:r>
            <a:endParaRPr lang="en-US" sz="2600" u="sng" dirty="0">
              <a:solidFill>
                <a:srgbClr val="7030A0"/>
              </a:solidFill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Range of free resources on nursing home and assisted living care </a:t>
            </a:r>
          </a:p>
        </p:txBody>
      </p:sp>
    </p:spTree>
    <p:extLst>
      <p:ext uri="{BB962C8B-B14F-4D97-AF65-F5344CB8AC3E}">
        <p14:creationId xmlns:p14="http://schemas.microsoft.com/office/powerpoint/2010/main" val="466260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659A1-475B-E08F-D23E-4FB606DC7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External Resource Library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4CAD9-18C3-4856-7DD1-A390F6233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16892"/>
            <a:ext cx="9937120" cy="3880773"/>
          </a:xfrm>
        </p:spPr>
        <p:txBody>
          <a:bodyPr>
            <a:normAutofit/>
          </a:bodyPr>
          <a:lstStyle/>
          <a:p>
            <a:r>
              <a:rPr lang="en-US" sz="2600" dirty="0"/>
              <a:t>All of the fact sheets and care cards are based on professional standards and expert research. The Toolkit page provides a curated list of these external resources for those looking to dig deeper.</a:t>
            </a:r>
          </a:p>
        </p:txBody>
      </p:sp>
      <p:pic>
        <p:nvPicPr>
          <p:cNvPr id="4" name="Content Placeholder 7" descr="A screenshot of a medical website&#10;&#10;AI-generated content may be incorrect.">
            <a:extLst>
              <a:ext uri="{FF2B5EF4-FFF2-40B4-BE49-F238E27FC236}">
                <a16:creationId xmlns:a16="http://schemas.microsoft.com/office/drawing/2014/main" id="{67A188B2-A971-7828-06B8-D4601B6EE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217" y="3081150"/>
            <a:ext cx="7642885" cy="34238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03496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EBED5-958F-5744-752D-894937C83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Why Employees Benefit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ADFD7-2EF1-5754-6D51-7F4D365C5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Feel more confident in caregiving situations</a:t>
            </a:r>
          </a:p>
          <a:p>
            <a:r>
              <a:rPr lang="en-US" sz="2600" dirty="0"/>
              <a:t>Reduce crises and emergency situations</a:t>
            </a:r>
          </a:p>
          <a:p>
            <a:r>
              <a:rPr lang="en-US" sz="2600" dirty="0"/>
              <a:t>Improve communication with healthcare providers</a:t>
            </a:r>
          </a:p>
          <a:p>
            <a:r>
              <a:rPr lang="en-US" sz="2600" dirty="0"/>
              <a:t>Better balance caregiving and work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2051674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2E64A-1932-0C08-DF72-D4889E57F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044890" cy="1320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Sample Agenda for Session for Employees 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sz="2700" dirty="0">
                <a:solidFill>
                  <a:srgbClr val="7030A0"/>
                </a:solidFill>
              </a:rPr>
              <a:t>(</a:t>
            </a:r>
            <a:r>
              <a:rPr lang="en-US" sz="2700">
                <a:solidFill>
                  <a:srgbClr val="7030A0"/>
                </a:solidFill>
              </a:rPr>
              <a:t>can be done in-person, via video conference, or hybrid)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7FA87-AFA5-7F78-5A74-C723AC768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dirty="0"/>
              <a:t>Welcome and self-introductions of participants (if small group)</a:t>
            </a:r>
          </a:p>
          <a:p>
            <a:r>
              <a:rPr lang="en-US" sz="2600"/>
              <a:t>Acknowledge caregiving realities</a:t>
            </a:r>
          </a:p>
          <a:p>
            <a:r>
              <a:rPr lang="en-US" sz="2600" dirty="0"/>
              <a:t>Introduce toolkit</a:t>
            </a:r>
          </a:p>
          <a:p>
            <a:r>
              <a:rPr lang="en-US" sz="2600" dirty="0"/>
              <a:t>Walk through one or two of the resources</a:t>
            </a:r>
          </a:p>
          <a:p>
            <a:r>
              <a:rPr lang="en-US" sz="2600" dirty="0"/>
              <a:t>Show one of the mini-modules</a:t>
            </a:r>
          </a:p>
          <a:p>
            <a:r>
              <a:rPr lang="en-US" sz="2600" dirty="0"/>
              <a:t>Open discussion</a:t>
            </a:r>
          </a:p>
        </p:txBody>
      </p:sp>
    </p:spTree>
    <p:extLst>
      <p:ext uri="{BB962C8B-B14F-4D97-AF65-F5344CB8AC3E}">
        <p14:creationId xmlns:p14="http://schemas.microsoft.com/office/powerpoint/2010/main" val="29896261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AAE69-A6DB-B4F2-5171-C481980EF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Conversation Starters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01AAD-82C0-76B4-5DE5-53C625FC7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“Does anyone here support a family member or loved one with memory loss?”</a:t>
            </a:r>
          </a:p>
          <a:p>
            <a:r>
              <a:rPr lang="en-US" sz="2600" dirty="0"/>
              <a:t>“What challenges have you faced balancing work and caregiving?”</a:t>
            </a:r>
          </a:p>
          <a:p>
            <a:r>
              <a:rPr lang="en-US" sz="2600" dirty="0"/>
              <a:t>“What support would make a difference?”</a:t>
            </a:r>
          </a:p>
        </p:txBody>
      </p:sp>
    </p:spTree>
    <p:extLst>
      <p:ext uri="{BB962C8B-B14F-4D97-AF65-F5344CB8AC3E}">
        <p14:creationId xmlns:p14="http://schemas.microsoft.com/office/powerpoint/2010/main" val="37326987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401C-82B9-42B9-92D6-AE2CCD55C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Implementation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F758B-6AD6-00C7-5D10-E9BCC7A87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68807"/>
            <a:ext cx="8596668" cy="45636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dirty="0"/>
              <a:t>Add toolkit to intranet</a:t>
            </a:r>
          </a:p>
          <a:p>
            <a:r>
              <a:rPr lang="en-US" sz="2600" dirty="0"/>
              <a:t>Include in HR emails or newsletters</a:t>
            </a:r>
          </a:p>
          <a:p>
            <a:r>
              <a:rPr lang="en-US" sz="2600" dirty="0"/>
              <a:t>Share in employee resource groups or caregiver groups</a:t>
            </a:r>
          </a:p>
          <a:p>
            <a:r>
              <a:rPr lang="en-US" sz="2600" dirty="0"/>
              <a:t>Integrate into employee assistance programs or wellness programs</a:t>
            </a:r>
          </a:p>
          <a:p>
            <a:pPr>
              <a:buClr>
                <a:srgbClr val="A365D9"/>
              </a:buClr>
            </a:pPr>
            <a:r>
              <a:rPr lang="en-US" sz="2600"/>
              <a:t>Share a “Care Card of the Month”</a:t>
            </a:r>
          </a:p>
          <a:p>
            <a:pPr>
              <a:buClr>
                <a:srgbClr val="A365D9"/>
              </a:buClr>
            </a:pPr>
            <a:r>
              <a:rPr lang="en-US" sz="2600"/>
              <a:t>Highlight during awareness months</a:t>
            </a:r>
            <a:endParaRPr lang="en-US" sz="2600">
              <a:solidFill>
                <a:srgbClr val="000000"/>
              </a:solidFill>
            </a:endParaRPr>
          </a:p>
          <a:p>
            <a:pPr>
              <a:buClr>
                <a:srgbClr val="A365D9"/>
              </a:buClr>
            </a:pPr>
            <a:r>
              <a:rPr lang="en-US" sz="2600"/>
              <a:t>Offer a lunch &amp; learn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842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A606C6-1125-E0B9-0E05-F93590B14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F0F1E-74A8-CF30-F0D5-361057A90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Tips for Reducing Stigma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DA006-9FEA-B9DC-2C6B-56153D4E7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177866" cy="388077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600" dirty="0"/>
              <a:t>Normalize caregiving conversations</a:t>
            </a:r>
          </a:p>
          <a:p>
            <a:r>
              <a:rPr lang="en-US" sz="2600" dirty="0"/>
              <a:t>Emphasize confidentiality</a:t>
            </a:r>
          </a:p>
          <a:p>
            <a:r>
              <a:rPr lang="en-US" sz="2600" dirty="0"/>
              <a:t>Avoid making assumptions</a:t>
            </a:r>
          </a:p>
          <a:p>
            <a:r>
              <a:rPr lang="en-US" sz="2600" dirty="0"/>
              <a:t>Lead with empathy</a:t>
            </a:r>
          </a:p>
        </p:txBody>
      </p:sp>
    </p:spTree>
    <p:extLst>
      <p:ext uri="{BB962C8B-B14F-4D97-AF65-F5344CB8AC3E}">
        <p14:creationId xmlns:p14="http://schemas.microsoft.com/office/powerpoint/2010/main" val="6525245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B6DF2-F954-6549-E321-052742FCA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D51B8-77FC-0002-6D12-606A35240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177866" cy="3880773"/>
          </a:xfrm>
        </p:spPr>
        <p:txBody>
          <a:bodyPr>
            <a:noAutofit/>
          </a:bodyPr>
          <a:lstStyle/>
          <a:p>
            <a:r>
              <a:rPr lang="en-US" sz="2600" dirty="0"/>
              <a:t>Explore the toolkit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/>
              <a:t>Nursinghome411.org/dementia-care-in-the-community</a:t>
            </a:r>
          </a:p>
          <a:p>
            <a:r>
              <a:rPr lang="en-US" sz="2600" dirty="0"/>
              <a:t>Share at least one resource this week</a:t>
            </a:r>
          </a:p>
          <a:p>
            <a:r>
              <a:rPr lang="en-US" sz="2600" dirty="0"/>
              <a:t>Plan a conversation or session</a:t>
            </a:r>
          </a:p>
          <a:p>
            <a:r>
              <a:rPr lang="en-US" sz="2600"/>
              <a:t>Additional </a:t>
            </a:r>
            <a:r>
              <a:rPr lang="en-US" sz="2600" dirty="0"/>
              <a:t>resources available through LTCCC</a:t>
            </a:r>
          </a:p>
        </p:txBody>
      </p:sp>
    </p:spTree>
    <p:extLst>
      <p:ext uri="{BB962C8B-B14F-4D97-AF65-F5344CB8AC3E}">
        <p14:creationId xmlns:p14="http://schemas.microsoft.com/office/powerpoint/2010/main" val="937101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ED9B4C3-8402-BA73-EB5D-ACE730DB1D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9827937"/>
              </p:ext>
            </p:extLst>
          </p:nvPr>
        </p:nvGraphicFramePr>
        <p:xfrm>
          <a:off x="1966210" y="577250"/>
          <a:ext cx="8259580" cy="570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59F8569B-1385-4EE1-F08E-BAAE27EBE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Thank you!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B39EE1-948F-8DC4-BD8E-6E5C3A214B8A}"/>
              </a:ext>
            </a:extLst>
          </p:cNvPr>
          <p:cNvSpPr/>
          <p:nvPr/>
        </p:nvSpPr>
        <p:spPr>
          <a:xfrm>
            <a:off x="2121368" y="5486934"/>
            <a:ext cx="8104422" cy="826166"/>
          </a:xfrm>
          <a:prstGeom prst="rect">
            <a:avLst/>
          </a:prstGeom>
          <a:solidFill>
            <a:srgbClr val="7030A0"/>
          </a:solidFill>
          <a:ln w="12700" cap="flat" cmpd="sng" algn="ctr">
            <a:noFill/>
            <a:prstDash val="solid"/>
          </a:ln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3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nursinghome411.org</a:t>
            </a:r>
            <a:endParaRPr kumimoji="0" lang="en-US" sz="3200" b="1" i="0" u="none" strike="noStrike" kern="0" cap="none" spc="3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9836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EA2AE0-4835-463D-A8A9-7DB99DD84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C40AF-749D-9CCA-2D0B-749232728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Training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DE2FB-56F6-A945-D6EA-57ED51865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Understand the impact of dementia caregiving on employees</a:t>
            </a:r>
          </a:p>
          <a:p>
            <a:r>
              <a:rPr lang="en-US" sz="2600" dirty="0"/>
              <a:t>Introduce workplace-friendly dementia resources</a:t>
            </a:r>
          </a:p>
          <a:p>
            <a:r>
              <a:rPr lang="en-US" sz="2600" dirty="0"/>
              <a:t>Facilitate conversations and support sessions</a:t>
            </a:r>
          </a:p>
          <a:p>
            <a:r>
              <a:rPr lang="en-US" sz="2600" dirty="0"/>
              <a:t>Integrate tools into HR, wellness, and ERG programs</a:t>
            </a:r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73974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B5269-9A89-F30D-84D1-1484795C6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cs typeface="Calibri" panose="020F0502020204030204" pitchFamily="34" charset="0"/>
              </a:rPr>
              <a:t>Why This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CE850-27E4-5ADC-D0D4-1A5FA94A2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Millions of employees are caregivers for someone with dementia</a:t>
            </a:r>
          </a:p>
          <a:p>
            <a:r>
              <a:rPr lang="en-US" sz="2600" dirty="0"/>
              <a:t>Many are balancing full-time work + caregiving responsibilities</a:t>
            </a:r>
          </a:p>
          <a:p>
            <a:r>
              <a:rPr lang="en-US" sz="2600" dirty="0"/>
              <a:t>Often invisible in the workplace</a:t>
            </a:r>
          </a:p>
          <a:p>
            <a:r>
              <a:rPr lang="en-US" sz="2600" dirty="0"/>
              <a:t>Without support, employees may struggle silently</a:t>
            </a:r>
          </a:p>
        </p:txBody>
      </p:sp>
    </p:spTree>
    <p:extLst>
      <p:ext uri="{BB962C8B-B14F-4D97-AF65-F5344CB8AC3E}">
        <p14:creationId xmlns:p14="http://schemas.microsoft.com/office/powerpoint/2010/main" val="3968024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98F7A-6C42-7AA6-FDCC-7F2E02402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Impact on the Workplace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F136C-99B2-FAA9-6F81-5FD3DC34B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High stress, fatigue, and burnout</a:t>
            </a:r>
          </a:p>
          <a:p>
            <a:r>
              <a:rPr lang="en-US" sz="2600" dirty="0"/>
              <a:t>Frequent interruptions and schedule changes</a:t>
            </a:r>
          </a:p>
          <a:p>
            <a:r>
              <a:rPr lang="en-US" sz="2600" dirty="0"/>
              <a:t>Reduced focus and productivity</a:t>
            </a:r>
          </a:p>
          <a:p>
            <a:r>
              <a:rPr lang="en-US" sz="2600" dirty="0"/>
              <a:t>Workforce attrition</a:t>
            </a:r>
          </a:p>
        </p:txBody>
      </p:sp>
    </p:spTree>
    <p:extLst>
      <p:ext uri="{BB962C8B-B14F-4D97-AF65-F5344CB8AC3E}">
        <p14:creationId xmlns:p14="http://schemas.microsoft.com/office/powerpoint/2010/main" val="4206943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F03F0-81D1-8A4B-A6FD-F4437940E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DB99E-6AB4-CD9B-6881-737D8091D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The Employer Opportunity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D774E-6280-88DB-16D6-35B0C3B1B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Reduce disruptions</a:t>
            </a:r>
          </a:p>
          <a:p>
            <a:r>
              <a:rPr lang="en-US" sz="2600" dirty="0"/>
              <a:t>Strengthen wellness programs</a:t>
            </a:r>
          </a:p>
          <a:p>
            <a:r>
              <a:rPr lang="en-US" sz="2600" dirty="0"/>
              <a:t>Support DEI and family-friendly policies</a:t>
            </a:r>
          </a:p>
          <a:p>
            <a:r>
              <a:rPr lang="en-US" sz="2600" dirty="0"/>
              <a:t>Improve retention</a:t>
            </a:r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412934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78806-EDEB-1FA3-1A47-61475BFAB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Introducing the LTCCC Toolkit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51870-4805-459F-F694-179EA6CCE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Free, online resource available at NursingHome411.org</a:t>
            </a:r>
          </a:p>
          <a:p>
            <a:r>
              <a:rPr lang="en-US" sz="2600" dirty="0"/>
              <a:t>Designed for caregivers</a:t>
            </a:r>
          </a:p>
          <a:p>
            <a:r>
              <a:rPr lang="en-US" sz="2600" dirty="0"/>
              <a:t>Available in English and Spanish</a:t>
            </a:r>
          </a:p>
          <a:p>
            <a:r>
              <a:rPr lang="en-US" sz="2600" dirty="0"/>
              <a:t>Supports person-centered dementia care</a:t>
            </a:r>
          </a:p>
        </p:txBody>
      </p:sp>
    </p:spTree>
    <p:extLst>
      <p:ext uri="{BB962C8B-B14F-4D97-AF65-F5344CB8AC3E}">
        <p14:creationId xmlns:p14="http://schemas.microsoft.com/office/powerpoint/2010/main" val="3445167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A6BA8A4-F375-5F22-A3FB-F7CFA2D609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4652" b="1697"/>
          <a:stretch>
            <a:fillRect/>
          </a:stretch>
        </p:blipFill>
        <p:spPr>
          <a:xfrm>
            <a:off x="5791200" y="347081"/>
            <a:ext cx="4420342" cy="36270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F235AC4A-398F-9FE1-AE33-D9F233EE39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/>
        </p:blipFill>
        <p:spPr>
          <a:xfrm>
            <a:off x="7579360" y="3241887"/>
            <a:ext cx="4420342" cy="3337964"/>
          </a:xfr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9E371F-9B03-2CBF-589C-1BAB4B5D3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974" y="420389"/>
            <a:ext cx="4683566" cy="1320800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Accessing the Toolkit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BFB1CBD-0D37-8AF3-DCDF-99199BEA6861}"/>
              </a:ext>
            </a:extLst>
          </p:cNvPr>
          <p:cNvSpPr txBox="1">
            <a:spLocks/>
          </p:cNvSpPr>
          <p:nvPr/>
        </p:nvSpPr>
        <p:spPr>
          <a:xfrm>
            <a:off x="677334" y="2160589"/>
            <a:ext cx="5113866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Visit nursinghome411.org</a:t>
            </a:r>
          </a:p>
          <a:p>
            <a:r>
              <a:rPr lang="en-US" sz="2600" dirty="0"/>
              <a:t>Accessible via phone, tablet, or computer</a:t>
            </a:r>
          </a:p>
          <a:p>
            <a:r>
              <a:rPr lang="en-US" sz="2600" dirty="0"/>
              <a:t>No login or subscription required</a:t>
            </a:r>
          </a:p>
          <a:p>
            <a:r>
              <a:rPr lang="en-US" sz="2600" dirty="0"/>
              <a:t>Easy to share with staff</a:t>
            </a:r>
          </a:p>
        </p:txBody>
      </p:sp>
    </p:spTree>
    <p:extLst>
      <p:ext uri="{BB962C8B-B14F-4D97-AF65-F5344CB8AC3E}">
        <p14:creationId xmlns:p14="http://schemas.microsoft.com/office/powerpoint/2010/main" val="1929725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4A085-6F39-D089-600E-62B9B1C88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What’s Inside the Toolkit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19EEB-752A-102F-9286-CE4437518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b="1" dirty="0"/>
              <a:t>Fact Sheets</a:t>
            </a:r>
            <a:r>
              <a:rPr lang="en-US" sz="2600" dirty="0"/>
              <a:t>: provide deeper but user-friendly information on dementia topics</a:t>
            </a:r>
          </a:p>
          <a:p>
            <a:r>
              <a:rPr lang="en-US" sz="2600" b="1" dirty="0"/>
              <a:t>Care Cards</a:t>
            </a:r>
            <a:r>
              <a:rPr lang="en-US" sz="2600" dirty="0"/>
              <a:t>: quick, practical tips for real-time situations</a:t>
            </a:r>
          </a:p>
          <a:p>
            <a:r>
              <a:rPr lang="en-US" sz="2600" b="1" dirty="0"/>
              <a:t>Mini-Modules</a:t>
            </a:r>
            <a:r>
              <a:rPr lang="en-US" sz="2600" dirty="0"/>
              <a:t>: short videos for learning and group discussion</a:t>
            </a:r>
          </a:p>
          <a:p>
            <a:r>
              <a:rPr lang="en-US" sz="2600" b="1" dirty="0"/>
              <a:t>External resources </a:t>
            </a:r>
            <a:r>
              <a:rPr lang="en-US" sz="2600" dirty="0"/>
              <a:t>for deeper learning</a:t>
            </a:r>
          </a:p>
        </p:txBody>
      </p:sp>
    </p:spTree>
    <p:extLst>
      <p:ext uri="{BB962C8B-B14F-4D97-AF65-F5344CB8AC3E}">
        <p14:creationId xmlns:p14="http://schemas.microsoft.com/office/powerpoint/2010/main" val="56552327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2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D6BAEE"/>
      </a:accent1>
      <a:accent2>
        <a:srgbClr val="521B92"/>
      </a:accent2>
      <a:accent3>
        <a:srgbClr val="942092"/>
      </a:accent3>
      <a:accent4>
        <a:srgbClr val="D783FF"/>
      </a:accent4>
      <a:accent5>
        <a:srgbClr val="FF84FF"/>
      </a:accent5>
      <a:accent6>
        <a:srgbClr val="FF89D8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e6f2d80-2360-440b-a86f-4e374efa82c3" xsi:nil="true"/>
    <PublishingExpirationDate xmlns="http://schemas.microsoft.com/sharepoint/v3" xsi:nil="true"/>
    <lcf76f155ced4ddcb4097134ff3c332f xmlns="821b467c-dfb8-4b22-84bd-4d3765027b35">
      <Terms xmlns="http://schemas.microsoft.com/office/infopath/2007/PartnerControls"/>
    </lcf76f155ced4ddcb4097134ff3c332f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29DBE2DD9EFD4B81439A397942DC8A" ma:contentTypeVersion="20" ma:contentTypeDescription="Create a new document." ma:contentTypeScope="" ma:versionID="0708b954576ee5bd04677b5141786922">
  <xsd:schema xmlns:xsd="http://www.w3.org/2001/XMLSchema" xmlns:xs="http://www.w3.org/2001/XMLSchema" xmlns:p="http://schemas.microsoft.com/office/2006/metadata/properties" xmlns:ns1="http://schemas.microsoft.com/sharepoint/v3" xmlns:ns2="821b467c-dfb8-4b22-84bd-4d3765027b35" xmlns:ns3="1e6f2d80-2360-440b-a86f-4e374efa82c3" targetNamespace="http://schemas.microsoft.com/office/2006/metadata/properties" ma:root="true" ma:fieldsID="09bf76e50f72985ec680820f09b322df" ns1:_="" ns2:_="" ns3:_="">
    <xsd:import namespace="http://schemas.microsoft.com/sharepoint/v3"/>
    <xsd:import namespace="821b467c-dfb8-4b22-84bd-4d3765027b35"/>
    <xsd:import namespace="1e6f2d80-2360-440b-a86f-4e374efa82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1:PublishingStartDate" minOccurs="0"/>
                <xsd:element ref="ns1:PublishingExpirationDate" minOccurs="0"/>
                <xsd:element ref="ns2:MediaServiceDateTaken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4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5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1b467c-dfb8-4b22-84bd-4d3765027b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74a1e43-e871-45bc-b1a6-ad45634f00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6f2d80-2360-440b-a86f-4e374efa82c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4e4c48b5-122d-403b-b688-6e74920fb17a}" ma:internalName="TaxCatchAll" ma:showField="CatchAllData" ma:web="1e6f2d80-2360-440b-a86f-4e374efa82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F99902-4A2B-41FA-A516-55E8AB501B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FD28AE-A5B4-4B68-9A59-B1A544589F45}">
  <ds:schemaRefs>
    <ds:schemaRef ds:uri="http://purl.org/dc/elements/1.1/"/>
    <ds:schemaRef ds:uri="http://schemas.microsoft.com/sharepoint/v3"/>
    <ds:schemaRef ds:uri="http://purl.org/dc/dcmitype/"/>
    <ds:schemaRef ds:uri="http://schemas.microsoft.com/office/2006/documentManagement/types"/>
    <ds:schemaRef ds:uri="821b467c-dfb8-4b22-84bd-4d3765027b35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1e6f2d80-2360-440b-a86f-4e374efa82c3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E9EC7F4-7709-47C9-A68A-28C4B1305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21b467c-dfb8-4b22-84bd-4d3765027b35"/>
    <ds:schemaRef ds:uri="1e6f2d80-2360-440b-a86f-4e374efa82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7049</TotalTime>
  <Words>854</Words>
  <Application>Microsoft Macintosh PowerPoint</Application>
  <PresentationFormat>Widescreen</PresentationFormat>
  <Paragraphs>153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Aptos</vt:lpstr>
      <vt:lpstr>Arial</vt:lpstr>
      <vt:lpstr>Calibri</vt:lpstr>
      <vt:lpstr>Courier New</vt:lpstr>
      <vt:lpstr>Trebuchet MS</vt:lpstr>
      <vt:lpstr>Wingdings 3</vt:lpstr>
      <vt:lpstr>Facet</vt:lpstr>
      <vt:lpstr>Empowering Employees with dementia care resources</vt:lpstr>
      <vt:lpstr>The Long Term Care Community Coalition</vt:lpstr>
      <vt:lpstr>Training Goals</vt:lpstr>
      <vt:lpstr>Why This Matters</vt:lpstr>
      <vt:lpstr>Impact on the Workplace</vt:lpstr>
      <vt:lpstr>The Employer Opportunity</vt:lpstr>
      <vt:lpstr>Introducing the LTCCC Toolkit</vt:lpstr>
      <vt:lpstr>Accessing the Toolkit</vt:lpstr>
      <vt:lpstr>What’s Inside the Toolkit</vt:lpstr>
      <vt:lpstr>Fact Sheets: What They Provide</vt:lpstr>
      <vt:lpstr>PowerPoint Presentation</vt:lpstr>
      <vt:lpstr>PowerPoint Presentation</vt:lpstr>
      <vt:lpstr>PowerPoint Presentation</vt:lpstr>
      <vt:lpstr>How Employees Can Use Fact Sheets</vt:lpstr>
      <vt:lpstr>Care Cards: What They Provide</vt:lpstr>
      <vt:lpstr>How Employees Can Use Care Cards</vt:lpstr>
      <vt:lpstr>Mini-Modules: What They Provide</vt:lpstr>
      <vt:lpstr>PowerPoint Presentation</vt:lpstr>
      <vt:lpstr>How Employees Can Use Mini-Modules</vt:lpstr>
      <vt:lpstr>External Resource Library</vt:lpstr>
      <vt:lpstr>Why Employees Benefit</vt:lpstr>
      <vt:lpstr>Sample Agenda for Session for Employees  (can be done in-person, via video conference, or hybrid)</vt:lpstr>
      <vt:lpstr>Conversation Starters</vt:lpstr>
      <vt:lpstr>Implementation Ideas</vt:lpstr>
      <vt:lpstr>Tips for Reducing Stigma</vt:lpstr>
      <vt:lpstr>Next Steps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Hayley Cronquist</dc:creator>
  <cp:lastModifiedBy>Hayley Cronquist</cp:lastModifiedBy>
  <cp:revision>99</cp:revision>
  <dcterms:created xsi:type="dcterms:W3CDTF">2026-04-20T18:09:54Z</dcterms:created>
  <dcterms:modified xsi:type="dcterms:W3CDTF">2026-05-07T19:30:04Z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0x0101009129DBE2DD9EFD4B81439A397942DC8A</vt:lpwstr>
  </property>
  <property fmtid="{D5CDD505-2E9C-101B-9397-08002B2CF9AE}" pid="3" name="MediaServiceImageTags">
    <vt:lpwstr/>
  </property>
</Properties>
</file>