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4"/>
  </p:sldMasterIdLst>
  <p:notesMasterIdLst>
    <p:notesMasterId r:id="rId33"/>
  </p:notesMasterIdLst>
  <p:sldIdLst>
    <p:sldId id="256" r:id="rId5"/>
    <p:sldId id="277" r:id="rId6"/>
    <p:sldId id="302" r:id="rId7"/>
    <p:sldId id="257" r:id="rId8"/>
    <p:sldId id="278" r:id="rId9"/>
    <p:sldId id="279" r:id="rId10"/>
    <p:sldId id="296" r:id="rId11"/>
    <p:sldId id="280" r:id="rId12"/>
    <p:sldId id="281" r:id="rId13"/>
    <p:sldId id="297" r:id="rId14"/>
    <p:sldId id="305" r:id="rId15"/>
    <p:sldId id="304" r:id="rId16"/>
    <p:sldId id="282" r:id="rId17"/>
    <p:sldId id="283" r:id="rId18"/>
    <p:sldId id="284" r:id="rId19"/>
    <p:sldId id="285" r:id="rId20"/>
    <p:sldId id="299" r:id="rId21"/>
    <p:sldId id="286" r:id="rId22"/>
    <p:sldId id="300" r:id="rId23"/>
    <p:sldId id="289" r:id="rId24"/>
    <p:sldId id="290" r:id="rId25"/>
    <p:sldId id="291" r:id="rId26"/>
    <p:sldId id="292" r:id="rId27"/>
    <p:sldId id="301" r:id="rId28"/>
    <p:sldId id="293" r:id="rId29"/>
    <p:sldId id="294" r:id="rId30"/>
    <p:sldId id="295" r:id="rId31"/>
    <p:sldId id="30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84300-432B-B549-9CF5-53C354C4D588}" v="8" dt="2026-04-22T23:11:27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9"/>
    <p:restoredTop sz="57032"/>
  </p:normalViewPr>
  <p:slideViewPr>
    <p:cSldViewPr snapToGrid="0">
      <p:cViewPr varScale="1">
        <p:scale>
          <a:sx n="87" d="100"/>
          <a:sy n="87" d="100"/>
        </p:scale>
        <p:origin x="2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5ECEB-7401-C240-B4D3-CE096EE1110F}" type="doc">
      <dgm:prSet loTypeId="urn:microsoft.com/office/officeart/2005/8/layout/arrow6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FABF51-BF6C-AE41-893E-06AA5174F635}">
      <dgm:prSet phldrT="[Text]"/>
      <dgm:spPr>
        <a:xfrm>
          <a:off x="1056456" y="1729195"/>
          <a:ext cx="2725661" cy="16188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Questions?</a:t>
          </a:r>
        </a:p>
      </dgm:t>
    </dgm:pt>
    <dgm:pt modelId="{3DAD9670-D92F-9649-AA60-4F08147FA665}" type="parTrans" cxnId="{C7064DA4-27F2-294A-AA86-7931764F99D5}">
      <dgm:prSet/>
      <dgm:spPr/>
      <dgm:t>
        <a:bodyPr/>
        <a:lstStyle/>
        <a:p>
          <a:endParaRPr lang="en-US"/>
        </a:p>
      </dgm:t>
    </dgm:pt>
    <dgm:pt modelId="{B6A7390D-F08B-014B-BAFA-0467057DB049}" type="sibTrans" cxnId="{C7064DA4-27F2-294A-AA86-7931764F99D5}">
      <dgm:prSet/>
      <dgm:spPr/>
      <dgm:t>
        <a:bodyPr/>
        <a:lstStyle/>
        <a:p>
          <a:endParaRPr lang="en-US"/>
        </a:p>
      </dgm:t>
    </dgm:pt>
    <dgm:pt modelId="{EAFD4CE7-DC74-1F4B-979B-A17D6A78BF4F}">
      <dgm:prSet phldrT="[Text]"/>
      <dgm:spPr>
        <a:xfrm>
          <a:off x="4107305" y="2108685"/>
          <a:ext cx="3221236" cy="19731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Comments?</a:t>
          </a:r>
        </a:p>
      </dgm:t>
    </dgm:pt>
    <dgm:pt modelId="{8A46792F-C7B4-1A40-9DB0-7B0D09E5C75A}" type="parTrans" cxnId="{43BF61D8-8F1C-6E4D-8228-68771DE26792}">
      <dgm:prSet/>
      <dgm:spPr/>
      <dgm:t>
        <a:bodyPr/>
        <a:lstStyle/>
        <a:p>
          <a:endParaRPr lang="en-US"/>
        </a:p>
      </dgm:t>
    </dgm:pt>
    <dgm:pt modelId="{CC08C005-6479-7242-BD66-5DFE628C825D}" type="sibTrans" cxnId="{43BF61D8-8F1C-6E4D-8228-68771DE26792}">
      <dgm:prSet/>
      <dgm:spPr/>
      <dgm:t>
        <a:bodyPr/>
        <a:lstStyle/>
        <a:p>
          <a:endParaRPr lang="en-US"/>
        </a:p>
      </dgm:t>
    </dgm:pt>
    <dgm:pt modelId="{08575FE8-17FC-DF4D-BA5E-10294D139C0D}" type="pres">
      <dgm:prSet presAssocID="{5915ECEB-7401-C240-B4D3-CE096EE1110F}" presName="compositeShape" presStyleCnt="0">
        <dgm:presLayoutVars>
          <dgm:chMax val="2"/>
          <dgm:dir/>
          <dgm:resizeHandles val="exact"/>
        </dgm:presLayoutVars>
      </dgm:prSet>
      <dgm:spPr/>
    </dgm:pt>
    <dgm:pt modelId="{7D15DD75-124E-B344-B5F5-3E9658FA529F}" type="pres">
      <dgm:prSet presAssocID="{5915ECEB-7401-C240-B4D3-CE096EE1110F}" presName="ribbon" presStyleLbl="node1" presStyleIdx="0" presStyleCnt="1" custLinFactNeighborX="276" custLinFactNeighborY="3202"/>
      <dgm:spPr>
        <a:xfrm>
          <a:off x="0" y="1305622"/>
          <a:ext cx="8259580" cy="3303832"/>
        </a:xfrm>
        <a:prstGeom prst="leftRightRibbon">
          <a:avLst/>
        </a:prstGeom>
        <a:solidFill>
          <a:srgbClr val="E88651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C56841F-CBE7-6043-9E6C-9827EF699CC9}" type="pres">
      <dgm:prSet presAssocID="{5915ECEB-7401-C240-B4D3-CE096EE1110F}" presName="leftArrowText" presStyleLbl="node1" presStyleIdx="0" presStyleCnt="1" custLinFactNeighborX="2396" custLinFactNeighborY="-3015">
        <dgm:presLayoutVars>
          <dgm:chMax val="0"/>
          <dgm:bulletEnabled val="1"/>
        </dgm:presLayoutVars>
      </dgm:prSet>
      <dgm:spPr/>
    </dgm:pt>
    <dgm:pt modelId="{98B971E0-F726-274B-9EC2-7F43C0B69E13}" type="pres">
      <dgm:prSet presAssocID="{5915ECEB-7401-C240-B4D3-CE096EE1110F}" presName="rightArrowText" presStyleLbl="node1" presStyleIdx="0" presStyleCnt="1" custScaleY="121885" custLinFactNeighborX="-698" custLinFactNeighborY="-1284">
        <dgm:presLayoutVars>
          <dgm:chMax val="0"/>
          <dgm:bulletEnabled val="1"/>
        </dgm:presLayoutVars>
      </dgm:prSet>
      <dgm:spPr/>
    </dgm:pt>
  </dgm:ptLst>
  <dgm:cxnLst>
    <dgm:cxn modelId="{2CC04110-F942-D445-8496-0D15B8790490}" type="presOf" srcId="{EAFD4CE7-DC74-1F4B-979B-A17D6A78BF4F}" destId="{98B971E0-F726-274B-9EC2-7F43C0B69E13}" srcOrd="0" destOrd="0" presId="urn:microsoft.com/office/officeart/2005/8/layout/arrow6"/>
    <dgm:cxn modelId="{C79ED44B-2B5B-E241-B9F4-3B51D7672CC1}" type="presOf" srcId="{B2FABF51-BF6C-AE41-893E-06AA5174F635}" destId="{7C56841F-CBE7-6043-9E6C-9827EF699CC9}" srcOrd="0" destOrd="0" presId="urn:microsoft.com/office/officeart/2005/8/layout/arrow6"/>
    <dgm:cxn modelId="{C7064DA4-27F2-294A-AA86-7931764F99D5}" srcId="{5915ECEB-7401-C240-B4D3-CE096EE1110F}" destId="{B2FABF51-BF6C-AE41-893E-06AA5174F635}" srcOrd="0" destOrd="0" parTransId="{3DAD9670-D92F-9649-AA60-4F08147FA665}" sibTransId="{B6A7390D-F08B-014B-BAFA-0467057DB049}"/>
    <dgm:cxn modelId="{43BF61D8-8F1C-6E4D-8228-68771DE26792}" srcId="{5915ECEB-7401-C240-B4D3-CE096EE1110F}" destId="{EAFD4CE7-DC74-1F4B-979B-A17D6A78BF4F}" srcOrd="1" destOrd="0" parTransId="{8A46792F-C7B4-1A40-9DB0-7B0D09E5C75A}" sibTransId="{CC08C005-6479-7242-BD66-5DFE628C825D}"/>
    <dgm:cxn modelId="{446072E3-F54A-FA4D-9986-A46BB0B10B29}" type="presOf" srcId="{5915ECEB-7401-C240-B4D3-CE096EE1110F}" destId="{08575FE8-17FC-DF4D-BA5E-10294D139C0D}" srcOrd="0" destOrd="0" presId="urn:microsoft.com/office/officeart/2005/8/layout/arrow6"/>
    <dgm:cxn modelId="{26ECAC8D-9C5B-874F-85E5-E0FCF0EE4143}" type="presParOf" srcId="{08575FE8-17FC-DF4D-BA5E-10294D139C0D}" destId="{7D15DD75-124E-B344-B5F5-3E9658FA529F}" srcOrd="0" destOrd="0" presId="urn:microsoft.com/office/officeart/2005/8/layout/arrow6"/>
    <dgm:cxn modelId="{7EE63A02-48D6-C14F-93EC-9C35270C2301}" type="presParOf" srcId="{08575FE8-17FC-DF4D-BA5E-10294D139C0D}" destId="{7C56841F-CBE7-6043-9E6C-9827EF699CC9}" srcOrd="1" destOrd="0" presId="urn:microsoft.com/office/officeart/2005/8/layout/arrow6"/>
    <dgm:cxn modelId="{73EA443F-8FDD-5945-BA30-D30C6224C564}" type="presParOf" srcId="{08575FE8-17FC-DF4D-BA5E-10294D139C0D}" destId="{98B971E0-F726-274B-9EC2-7F43C0B69E1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5DD75-124E-B344-B5F5-3E9658FA529F}">
      <dsp:nvSpPr>
        <dsp:cNvPr id="0" name=""/>
        <dsp:cNvSpPr/>
      </dsp:nvSpPr>
      <dsp:spPr>
        <a:xfrm>
          <a:off x="0" y="1305622"/>
          <a:ext cx="8259580" cy="3303832"/>
        </a:xfrm>
        <a:prstGeom prst="leftRightRibbon">
          <a:avLst/>
        </a:prstGeom>
        <a:solidFill>
          <a:srgbClr val="E88651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6841F-CBE7-6043-9E6C-9827EF699CC9}">
      <dsp:nvSpPr>
        <dsp:cNvPr id="0" name=""/>
        <dsp:cNvSpPr/>
      </dsp:nvSpPr>
      <dsp:spPr>
        <a:xfrm>
          <a:off x="1056456" y="1729195"/>
          <a:ext cx="2725661" cy="161887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7132" rIns="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Questions?</a:t>
          </a:r>
        </a:p>
      </dsp:txBody>
      <dsp:txXfrm>
        <a:off x="1056456" y="1729195"/>
        <a:ext cx="2725661" cy="1618877"/>
      </dsp:txXfrm>
    </dsp:sp>
    <dsp:sp modelId="{98B971E0-F726-274B-9EC2-7F43C0B69E13}">
      <dsp:nvSpPr>
        <dsp:cNvPr id="0" name=""/>
        <dsp:cNvSpPr/>
      </dsp:nvSpPr>
      <dsp:spPr>
        <a:xfrm>
          <a:off x="4107305" y="2108685"/>
          <a:ext cx="3221236" cy="197316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7132" rIns="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Comments?</a:t>
          </a:r>
        </a:p>
      </dsp:txBody>
      <dsp:txXfrm>
        <a:off x="4107305" y="2108685"/>
        <a:ext cx="3221236" cy="1973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20:38:55.0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1 252,'69'15,"1"0,-1 0,6-1,1-1,3-2,17-1,5-2,0-1,-22-3,1 0,0-1,3 1,12-1,3-1,1 0,-3 0,-7 0,-2 0,0-1,1 1,8-2,3 1,-2-1,-3-1,8 1,-3-1,-2 0,-3 0,-2 0,-3-1,-14 0,-4 0,-3 0,9 1,-3 0,0 0,-2-1,-10 2,-2 0,-8 0,1 0,11 1,0 0,-8 0,2 1,23 1,4-1,-5 2,2-1,13-1,1 0,3 1,-1-1,-11 0,1-1,10 2,0 0,-1-1,-2 0,-5 0,2 1,-21-3,2 1,-3-1,9 1,0-1,20 0,0-2,-23 1,-1-1,16 0,2-1,1 0,0-1,-3 1,1-1,-26 1,2-1,-2 1,19-1,-1 0,4 0,1 0,3 1,-1-1,-9 2,0-1,13 0,-1 1,-14 0,-2 2,8-1,1 0,-6 1,-1 0,-4 1,-1-1,6 1,-2 0,-17 1,0-1,20 2,1-1,-14 1,1-1,18 0,3 0,4 0,0 0,-5-1,2 0,-21-1,1-1,0 0,-3 0,-1 0,0-1,-1 1,1-1,1 0,8 0,2-1,-3 1,18 0,1-1,-17 2,3-1,-2 0,19 0,-2 0,-27 0,0 1,-1-1,28 1,-3-1,-11 0,-1-1,7 0,0 1,-8 0,0 0,6 0,1-1,-1 2,-1 0,-4-1,1 1,14-1,1 0,-3 0,2-1,-25 1,3 0,0-1,4 1,0-1,0 0,-5 1,0 0,1-1,9 0,2 0,0 1,-3 0,0 1,-2 0,-7-1,-2 1,2-1,7 1,2-1,-3 1,14 1,0-1,-17-1,3 0,-1 1,-11-1,-1 0,2 0,6 0,1-2,0 0,-1-1,0 0,1 0,0-1,0 0,5 0,-6 0,4-1,2 0,-3 1,19-2,0 1,5-1,-22 1,4-1,4 0,0 0,-1 1,1 0,1 1,0 1,1 0,2 0,6-1,1-1,1 1,1 1,2-1,-10 2,3 1,0-1,0 1,-2 0,-3 1,4-1,-2 1,-2 0,-3 0,-2 0,3 0,-3 0,-3 0,-7 0,34-4,-25 1,-46 2,-13-3,12 9,40 0,18 1,-27-2,4 0,3 0,18 0,5 0,-3 0,-10-2,-2 1,-4-1,14 0,-6 0,-11 0,-4 0,-8 0,-4 0,-8 1,-3-1,44 1,-10 0,-28-1,2 0,-6 0,1 0,11 0,2 0,-9 0,-1 0,43 0,-6 0,-3 0,0 0,-7 0,-21 0,-8 0,-3 0,14 2,13-2,23 1,-19 1,-24-1,1 1,-6 0,1 1,10 0,4 0,8 0,1 0,-5 0,1 0,13 3,1 0,-6 0,-2 1,-9 0,-2 0,8 1,-3-2,-19-1,-1-1,14 1,0 0,-9-1,0-1,4 0,0-1,-3 1,-1-1,-6 0,2 0,15 1,0 0,-11-1,-1 0,8 0,0-1,-6 1,-1 0,-6 0,0 0,7-1,1 1,3 0,2 0,6 0,2-1,5 1,-1-1,-11 0,1-1,11 1,-1 0,-18 0,0 0,26 0,3 0,-5 1,2 0,13 1,1 0,-2 0,-1-1,-14 0,0 0,6 0,-2-1,-8-1,-1-1,6 1,3 0,5 1,-1 0,-14-1,-1 1,13 1,-3-1,-18-1,-1 0,4 0,0 0,-8 0,-1-1,-5 0,-1 0,3 0,0-1,-4 0,-1 0,6 0,1 0,3 0,-1 0,-6 1,-1-1,8 1,0 1,36-1,-40 1,0 1,-4-1,0 1,-1-1,0 1,3-1,-1 0,44 0,-7 0,-20 0,-32 0,-19 0,-9-1,9 1,-3 0,14-1,-6 0,13 0,30 2,-18 0,4 1,8 0,1 0,-2 0,-3 0,30 1,-46-1,-15-2,-20 0,7-14,-6-3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43850-C11B-C24B-ACBD-5EB4A94A260F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61B8C-FE9B-6148-AC92-52EF99ED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0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864BD-E5FA-F142-C70E-9C9E0A56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C328B-A91C-C7BF-7EF6-7C88ABB7F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7B3FC-0A0F-B70A-6853-AC1F9E012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EF26C-1450-C85F-340C-EC6B5FFEF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0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1258F-B880-B406-9A25-815212453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3B39C-2A11-A130-203D-2168E2089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76BCA-1EE7-8B49-5CEF-769EEB607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93D1-3AA1-D5DF-25A5-E3783C226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99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04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1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38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4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94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87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24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16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09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97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99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52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69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2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0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5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78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2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6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1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9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9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08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0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85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6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2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6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3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7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7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6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9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2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4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rsinghome411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inghome411.org/dementia-care-in-the-community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tccc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nursinghome411.org/podcas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DD9F-04BF-EE06-A23D-F8F2585F7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139" y="1985722"/>
            <a:ext cx="8399721" cy="288655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7200" b="1" cap="all" dirty="0">
                <a:solidFill>
                  <a:srgbClr val="7030A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Supporting Dementia Care in Faith Communities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4E35B-013E-80D1-4EC3-094CA6589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4671" y="4872277"/>
            <a:ext cx="5689996" cy="134225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Term Care Community Coalition</a:t>
            </a:r>
          </a:p>
          <a:p>
            <a:pPr algn="l"/>
            <a:r>
              <a:rPr lang="en-US" sz="2400" b="1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nursinghome411.org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EB367-432A-DB61-4B87-28E0ED1B2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81" y="288070"/>
            <a:ext cx="1595104" cy="17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per with text on it&#10;&#10;AI-generated content may be incorrect.">
            <a:extLst>
              <a:ext uri="{FF2B5EF4-FFF2-40B4-BE49-F238E27FC236}">
                <a16:creationId xmlns:a16="http://schemas.microsoft.com/office/drawing/2014/main" id="{0F4403B9-D3BD-CF19-5E55-8AC3B083B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07" y="234699"/>
            <a:ext cx="4694854" cy="63875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Content Placeholder 9" descr="A paper with text on it&#10;&#10;AI-generated content may be incorrect.">
            <a:extLst>
              <a:ext uri="{FF2B5EF4-FFF2-40B4-BE49-F238E27FC236}">
                <a16:creationId xmlns:a16="http://schemas.microsoft.com/office/drawing/2014/main" id="{A1F06E0F-05BB-E6F1-718B-2CE2AD1C7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940" y="234699"/>
            <a:ext cx="4939609" cy="63875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174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9BD01-66A7-9571-6FCE-01683DCF1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AEB78C-E6EE-8D21-9EAA-804B410A4B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1452" y="234699"/>
            <a:ext cx="4939610" cy="63875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22FBFF4F-C6DF-0ECB-BA55-06F34B2C94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90939" y="234699"/>
            <a:ext cx="4939609" cy="63875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994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F7C9-9D5A-1265-69F3-328ED4168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C7F374-1C05-C49A-EE4E-833F43D6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07" y="235743"/>
            <a:ext cx="4630523" cy="63865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2C4DA2-6645-D0B7-05FE-5A40EC9C1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846" y="235743"/>
            <a:ext cx="4872947" cy="63865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853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372D-DD13-D6AA-C8B2-D05B5208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You Might Use Fact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C9356-53F4-A81D-6461-9448AF378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Share during a pastoral visit or caregiving conversation</a:t>
            </a:r>
          </a:p>
          <a:p>
            <a:r>
              <a:rPr lang="en-US" sz="2600" dirty="0"/>
              <a:t>Use as handouts in a support group or workshop</a:t>
            </a:r>
          </a:p>
          <a:p>
            <a:r>
              <a:rPr lang="en-US" sz="2600" dirty="0"/>
              <a:t>Email or print for caregivers needing guidance</a:t>
            </a:r>
          </a:p>
          <a:p>
            <a:r>
              <a:rPr lang="en-US" sz="2600" dirty="0"/>
              <a:t>Use one sheet as the focus of a 15-30 minute session</a:t>
            </a:r>
          </a:p>
        </p:txBody>
      </p:sp>
    </p:spTree>
    <p:extLst>
      <p:ext uri="{BB962C8B-B14F-4D97-AF65-F5344CB8AC3E}">
        <p14:creationId xmlns:p14="http://schemas.microsoft.com/office/powerpoint/2010/main" val="165590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E26D-6333-48B1-E8D0-06F0CBE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Care Cards: What They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3BD71-CDF2-8FF8-4536-9436B4F6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160589"/>
            <a:ext cx="6572552" cy="3880773"/>
          </a:xfrm>
        </p:spPr>
        <p:txBody>
          <a:bodyPr>
            <a:normAutofit/>
          </a:bodyPr>
          <a:lstStyle/>
          <a:p>
            <a:r>
              <a:rPr lang="en-US" sz="2600" dirty="0"/>
              <a:t>Short, focused tips for specific caregiving challenges</a:t>
            </a:r>
          </a:p>
          <a:p>
            <a:r>
              <a:rPr lang="en-US" sz="2600" dirty="0"/>
              <a:t>Designed for moments of stress, confusion, or uncertainty</a:t>
            </a:r>
          </a:p>
          <a:p>
            <a:r>
              <a:rPr lang="en-US" sz="2600" dirty="0"/>
              <a:t>Easy to print or keep on a phone</a:t>
            </a:r>
          </a:p>
          <a:p>
            <a:r>
              <a:rPr lang="en-US" sz="2600" dirty="0"/>
              <a:t>Provide immediate, actionable guidance</a:t>
            </a:r>
          </a:p>
        </p:txBody>
      </p:sp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89BC8B4-21DB-E906-BB0E-F4A67364E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1477">
            <a:off x="7507010" y="913406"/>
            <a:ext cx="3217784" cy="4425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list of instructions on a page&#10;&#10;AI-generated content may be incorrect.">
            <a:extLst>
              <a:ext uri="{FF2B5EF4-FFF2-40B4-BE49-F238E27FC236}">
                <a16:creationId xmlns:a16="http://schemas.microsoft.com/office/drawing/2014/main" id="{977FD6D4-BD2B-7FC5-E75F-814F2545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4900">
            <a:off x="8520665" y="1974202"/>
            <a:ext cx="3217784" cy="45084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001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A66B-C0ED-7124-7043-00256D6D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You Might Use Care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4A86-60B5-A4CA-4618-B6864E414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Share directly with a caregiver in a moment of need</a:t>
            </a:r>
          </a:p>
          <a:p>
            <a:r>
              <a:rPr lang="en-US" sz="2600" dirty="0"/>
              <a:t>Review together during a conversation</a:t>
            </a:r>
          </a:p>
          <a:p>
            <a:r>
              <a:rPr lang="en-US" sz="2600" dirty="0"/>
              <a:t>Highlight one card per week in your communications</a:t>
            </a:r>
          </a:p>
          <a:p>
            <a:r>
              <a:rPr lang="en-US" sz="2600" dirty="0"/>
              <a:t>Use as a quick follow-up after a discussion</a:t>
            </a:r>
          </a:p>
        </p:txBody>
      </p:sp>
    </p:spTree>
    <p:extLst>
      <p:ext uri="{BB962C8B-B14F-4D97-AF65-F5344CB8AC3E}">
        <p14:creationId xmlns:p14="http://schemas.microsoft.com/office/powerpoint/2010/main" val="1079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6E4DC-330A-033E-83AC-2C2DF31C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Mini-Modules: What They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F02F-0ACE-B450-FEBE-3CDE1379C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Short educational videos on key dementia care topics</a:t>
            </a:r>
          </a:p>
          <a:p>
            <a:r>
              <a:rPr lang="en-US" sz="2600" dirty="0"/>
              <a:t>Designed for flexibility – watch alone or in groups</a:t>
            </a:r>
          </a:p>
          <a:p>
            <a:r>
              <a:rPr lang="en-US" sz="2600" dirty="0"/>
              <a:t>Reinforce and expand on fact sheet topics</a:t>
            </a:r>
          </a:p>
          <a:p>
            <a:r>
              <a:rPr lang="en-US" sz="2600" dirty="0"/>
              <a:t>Help build confidence among volunteers and leaders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1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0A37D6-8DED-13F9-A83B-5A74A426F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0" y="1175902"/>
            <a:ext cx="11485720" cy="4506196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2F770AD-18CE-4E9D-1582-EA43D69B2BA5}"/>
                  </a:ext>
                </a:extLst>
              </p14:cNvPr>
              <p14:cNvContentPartPr/>
              <p14:nvPr/>
            </p14:nvContentPartPr>
            <p14:xfrm>
              <a:off x="518512" y="2772630"/>
              <a:ext cx="10918800" cy="151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2F770AD-18CE-4E9D-1582-EA43D69B2B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872" y="2664990"/>
                <a:ext cx="11026440" cy="3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121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CBB03-60E1-0B59-37D2-0947237C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You Might Use Mini-Modules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701EB-9795-7445-D359-706D932DB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Show during a small group or caregiver session</a:t>
            </a:r>
          </a:p>
          <a:p>
            <a:r>
              <a:rPr lang="en-US" sz="2600" dirty="0"/>
              <a:t>Pause to discuss key points</a:t>
            </a:r>
          </a:p>
          <a:p>
            <a:r>
              <a:rPr lang="en-US" sz="2600" dirty="0"/>
              <a:t>Assign as optional learning for volunteers</a:t>
            </a:r>
          </a:p>
          <a:p>
            <a:r>
              <a:rPr lang="en-US" sz="2600" dirty="0"/>
              <a:t>Combine with fact sheets for deeper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894288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59A1-475B-E08F-D23E-4FB606DC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External Resource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CAD9-18C3-4856-7DD1-A390F623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892"/>
            <a:ext cx="9937120" cy="3880773"/>
          </a:xfrm>
        </p:spPr>
        <p:txBody>
          <a:bodyPr>
            <a:normAutofit/>
          </a:bodyPr>
          <a:lstStyle/>
          <a:p>
            <a:r>
              <a:rPr lang="en-US" sz="2600" dirty="0"/>
              <a:t>All of the fact sheets and care cards are based on professional standards and expert research. The Toolkit page provides a curated list of these external resources for those looking to dig deeper.</a:t>
            </a:r>
          </a:p>
        </p:txBody>
      </p:sp>
      <p:pic>
        <p:nvPicPr>
          <p:cNvPr id="4" name="Content Placeholder 7" descr="A screenshot of a medical website&#10;&#10;AI-generated content may be incorrect.">
            <a:extLst>
              <a:ext uri="{FF2B5EF4-FFF2-40B4-BE49-F238E27FC236}">
                <a16:creationId xmlns:a16="http://schemas.microsoft.com/office/drawing/2014/main" id="{67A188B2-A971-7828-06B8-D4601B6E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217" y="3081150"/>
            <a:ext cx="7642885" cy="34238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349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97F7-627E-AE74-D32F-2251C799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684380" cy="1320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Long Term Care Community Coalition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D55DB-19D4-83FB-E4D0-5F09D7FF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6144"/>
            <a:ext cx="8596668" cy="4604448"/>
          </a:xfrm>
        </p:spPr>
        <p:txBody>
          <a:bodyPr>
            <a:normAutofit fontScale="85000" lnSpcReduction="10000"/>
          </a:bodyPr>
          <a:lstStyle/>
          <a:p>
            <a:r>
              <a:rPr lang="en-US" sz="2600" b="1" dirty="0"/>
              <a:t>LTCCC</a:t>
            </a:r>
            <a:r>
              <a:rPr lang="en-US" sz="2600" dirty="0"/>
              <a:t>: Nonprofit, nonpartisan organization dedicated to improving care &amp; quality of life for the elderly &amp; adult disabled in long-term care (LTC).</a:t>
            </a:r>
          </a:p>
          <a:p>
            <a:r>
              <a:rPr lang="en-US" sz="2600" b="1" dirty="0"/>
              <a:t>Our focus</a:t>
            </a:r>
            <a:r>
              <a:rPr lang="en-US" sz="2600" dirty="0"/>
              <a:t>: People who live in nursing homes &amp; assisted living.</a:t>
            </a:r>
          </a:p>
          <a:p>
            <a:r>
              <a:rPr lang="en-US" sz="2600" b="1" dirty="0"/>
              <a:t>What we do</a:t>
            </a:r>
            <a:r>
              <a:rPr lang="en-US" sz="2600" dirty="0"/>
              <a:t>:</a:t>
            </a:r>
          </a:p>
          <a:p>
            <a:pPr lvl="1"/>
            <a:r>
              <a:rPr lang="en-US" sz="2400" dirty="0"/>
              <a:t>Policy analysis and systems advocacy;</a:t>
            </a:r>
          </a:p>
          <a:p>
            <a:pPr lvl="1"/>
            <a:r>
              <a:rPr lang="en-US" sz="2400" dirty="0"/>
              <a:t>Data resources &amp; analyses;</a:t>
            </a:r>
          </a:p>
          <a:p>
            <a:pPr lvl="1"/>
            <a:r>
              <a:rPr lang="en-US" sz="2400" dirty="0"/>
              <a:t>Education of consumers and families, LTC ombudsmen, and other stakeholders;</a:t>
            </a:r>
          </a:p>
          <a:p>
            <a:pPr lvl="1"/>
            <a:r>
              <a:rPr lang="en-US" sz="2400" dirty="0"/>
              <a:t>Home of two local LTC Ombudsman Programs in the Hudson Valley, New York</a:t>
            </a:r>
          </a:p>
          <a:p>
            <a:r>
              <a:rPr lang="en-US" sz="2600" b="1" dirty="0"/>
              <a:t>Website</a:t>
            </a:r>
            <a:r>
              <a:rPr lang="en-US" sz="2600" dirty="0"/>
              <a:t>: </a:t>
            </a:r>
            <a:r>
              <a:rPr lang="en-US" sz="2600" u="sng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www.nursinghome411.org</a:t>
            </a:r>
            <a:endParaRPr lang="en-US" sz="26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60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BED5-958F-5744-752D-894937C8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Leading a Simple 30-Minute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ADFD7-2EF1-5754-6D51-7F4D365C5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5 min: welcome and check-in</a:t>
            </a:r>
          </a:p>
          <a:p>
            <a:r>
              <a:rPr lang="en-US" sz="2600" dirty="0"/>
              <a:t>10 min: review a fact sheet or mini-module</a:t>
            </a:r>
          </a:p>
          <a:p>
            <a:r>
              <a:rPr lang="en-US" sz="2600" dirty="0"/>
              <a:t>10 min: group discussion and sharing</a:t>
            </a:r>
          </a:p>
          <a:p>
            <a:r>
              <a:rPr lang="en-US" sz="2600" dirty="0"/>
              <a:t>5 min: share care cards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2051674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BBF2-D86F-5732-4CE7-274F9057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What This Looks Like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A11BF-B8F8-C8CF-0592-564F429E4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Start with empathy and acknowledgment of caregiving challenges</a:t>
            </a:r>
          </a:p>
          <a:p>
            <a:r>
              <a:rPr lang="en-US" sz="2600" dirty="0"/>
              <a:t>Use one resource – not too many at once</a:t>
            </a:r>
          </a:p>
          <a:p>
            <a:r>
              <a:rPr lang="en-US" sz="2600" dirty="0"/>
              <a:t>Encourage sharing without pressure</a:t>
            </a:r>
          </a:p>
          <a:p>
            <a:r>
              <a:rPr lang="en-US" sz="2600" dirty="0"/>
              <a:t>End with something practical they can take with them</a:t>
            </a:r>
          </a:p>
        </p:txBody>
      </p:sp>
    </p:spTree>
    <p:extLst>
      <p:ext uri="{BB962C8B-B14F-4D97-AF65-F5344CB8AC3E}">
        <p14:creationId xmlns:p14="http://schemas.microsoft.com/office/powerpoint/2010/main" val="3774822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9064-F3A4-BA59-1465-25888F2B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Supporting Caregivers One-on-One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9942A-A1DE-A751-FFF9-D5520A07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Use toolkit during pastoral care or support conversations</a:t>
            </a:r>
          </a:p>
          <a:p>
            <a:r>
              <a:rPr lang="en-US" sz="2600" dirty="0"/>
              <a:t>Offer a specific resource instead of general advice</a:t>
            </a:r>
          </a:p>
          <a:p>
            <a:r>
              <a:rPr lang="en-US" sz="2600" dirty="0"/>
              <a:t>Follow up with additional materials</a:t>
            </a:r>
          </a:p>
          <a:p>
            <a:r>
              <a:rPr lang="en-US" sz="2600" dirty="0"/>
              <a:t>Help caregivers feel informed and less alone</a:t>
            </a:r>
          </a:p>
        </p:txBody>
      </p:sp>
    </p:spTree>
    <p:extLst>
      <p:ext uri="{BB962C8B-B14F-4D97-AF65-F5344CB8AC3E}">
        <p14:creationId xmlns:p14="http://schemas.microsoft.com/office/powerpoint/2010/main" val="3990197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E64A-1932-0C08-DF72-D4889E57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Simple Ways to Share the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FA87-AFA5-7F78-5A74-C723AC768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Add link to bulletins, newsletters, or website</a:t>
            </a:r>
          </a:p>
          <a:p>
            <a:r>
              <a:rPr lang="en-US" sz="2600" dirty="0"/>
              <a:t>Mention during announcements or sermons</a:t>
            </a:r>
          </a:p>
          <a:p>
            <a:r>
              <a:rPr lang="en-US" sz="2600" dirty="0"/>
              <a:t>Send directly to individuals who may benefit</a:t>
            </a:r>
          </a:p>
          <a:p>
            <a:r>
              <a:rPr lang="en-US" sz="2600" dirty="0"/>
              <a:t>Introduce gradually – one resource at a time</a:t>
            </a:r>
          </a:p>
        </p:txBody>
      </p:sp>
    </p:spTree>
    <p:extLst>
      <p:ext uri="{BB962C8B-B14F-4D97-AF65-F5344CB8AC3E}">
        <p14:creationId xmlns:p14="http://schemas.microsoft.com/office/powerpoint/2010/main" val="2989626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7B975-0C13-A70B-C024-546A3342E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EBFB9-479C-11D0-05A1-CF301F5E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Community Announcement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340A-BDCD-094E-4173-2E788FC3C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1971"/>
            <a:ext cx="9141581" cy="52360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b="1" dirty="0"/>
              <a:t>Dementia Care Resources for Our Community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2400" dirty="0"/>
              <a:t>Across our community, many individuals are quietly caring for loved ones living with dementia. Caregiving can be both meaningful and challenging – and having the right information and support can make a difference.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2400" dirty="0"/>
              <a:t>The Long Term Care Community Coalition (LTCCC) offers a free Dementia Care in the Community Toolkit designed for caregivers, families, and community members. This resource includes: </a:t>
            </a:r>
          </a:p>
          <a:p>
            <a:pPr marL="525780">
              <a:spcAft>
                <a:spcPts val="400"/>
              </a:spcAft>
            </a:pPr>
            <a:r>
              <a:rPr lang="en-US" sz="2400" dirty="0"/>
              <a:t>Plain-language fact sheets on dementia care, communication, and safety</a:t>
            </a:r>
          </a:p>
          <a:p>
            <a:pPr marL="525780">
              <a:spcAft>
                <a:spcPts val="400"/>
              </a:spcAft>
            </a:pPr>
            <a:r>
              <a:rPr lang="en-US" sz="2400" dirty="0"/>
              <a:t>Quick “Care Cards” with tips for everyday caregiving situations</a:t>
            </a:r>
          </a:p>
          <a:p>
            <a:pPr marL="525780">
              <a:spcAft>
                <a:spcPts val="400"/>
              </a:spcAft>
            </a:pPr>
            <a:r>
              <a:rPr lang="en-US" sz="2400" dirty="0"/>
              <a:t>Short educational materials and links to additional trusted resources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2400" dirty="0"/>
              <a:t>These tools are practical, easy to use, and available in English and Spanish.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2400" dirty="0"/>
              <a:t>Explore the toolkit: </a:t>
            </a:r>
            <a:r>
              <a:rPr lang="en-US" sz="24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https://nursinghome411.org/dementia-care-in-the-community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241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AE69-A6DB-B4F2-5171-C481980E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Building a Sustainable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1AAD-82C0-76B4-5DE5-53C625FC7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Start with one conversation or small group</a:t>
            </a:r>
          </a:p>
          <a:p>
            <a:r>
              <a:rPr lang="en-US" sz="2600" dirty="0"/>
              <a:t>Train a few leaders or volunteers</a:t>
            </a:r>
          </a:p>
          <a:p>
            <a:r>
              <a:rPr lang="en-US" sz="2600" dirty="0"/>
              <a:t>Integrate into existing ministries</a:t>
            </a:r>
          </a:p>
          <a:p>
            <a:r>
              <a:rPr lang="en-US" sz="2600" dirty="0"/>
              <a:t>Build awareness over time</a:t>
            </a:r>
          </a:p>
        </p:txBody>
      </p:sp>
    </p:spTree>
    <p:extLst>
      <p:ext uri="{BB962C8B-B14F-4D97-AF65-F5344CB8AC3E}">
        <p14:creationId xmlns:p14="http://schemas.microsoft.com/office/powerpoint/2010/main" val="3732698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401C-82B9-42B9-92D6-AE2CCD55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758B-6AD6-00C7-5D10-E9BCC7A87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Who in your community could benefit from this?</a:t>
            </a:r>
          </a:p>
          <a:p>
            <a:r>
              <a:rPr lang="en-US" sz="2600" dirty="0"/>
              <a:t>What is one resource you could share this week?</a:t>
            </a:r>
          </a:p>
          <a:p>
            <a:r>
              <a:rPr lang="en-US" sz="2600" dirty="0"/>
              <a:t>What is one small step you can take?</a:t>
            </a:r>
          </a:p>
          <a:p>
            <a:r>
              <a:rPr lang="en-US" sz="2600" dirty="0"/>
              <a:t>What feels realistic to start with?</a:t>
            </a:r>
          </a:p>
        </p:txBody>
      </p:sp>
    </p:spTree>
    <p:extLst>
      <p:ext uri="{BB962C8B-B14F-4D97-AF65-F5344CB8AC3E}">
        <p14:creationId xmlns:p14="http://schemas.microsoft.com/office/powerpoint/2010/main" val="2140284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6DF2-F954-6549-E321-052742FC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D51B8-77FC-0002-6D12-606A35240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Explore the toolkit yourself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Nursinghome411.org/dementia-care-in-the-community</a:t>
            </a:r>
          </a:p>
          <a:p>
            <a:r>
              <a:rPr lang="en-US" sz="2600" dirty="0"/>
              <a:t>Share at least one resource this week</a:t>
            </a:r>
          </a:p>
          <a:p>
            <a:r>
              <a:rPr lang="en-US" sz="2600" dirty="0"/>
              <a:t>Plan a conversation or session</a:t>
            </a:r>
          </a:p>
          <a:p>
            <a:r>
              <a:rPr lang="en-US" sz="2600" dirty="0"/>
              <a:t>Reach out to LTCCC for support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info@ltccc.org</a:t>
            </a:r>
            <a:endParaRPr lang="en-US" sz="2600" dirty="0">
              <a:solidFill>
                <a:srgbClr val="7030A0"/>
              </a:solidFill>
            </a:endParaRPr>
          </a:p>
          <a:p>
            <a:r>
              <a:rPr lang="en-US" sz="2600" dirty="0"/>
              <a:t>Additional resources available through LTCCC</a:t>
            </a:r>
          </a:p>
        </p:txBody>
      </p:sp>
    </p:spTree>
    <p:extLst>
      <p:ext uri="{BB962C8B-B14F-4D97-AF65-F5344CB8AC3E}">
        <p14:creationId xmlns:p14="http://schemas.microsoft.com/office/powerpoint/2010/main" val="588305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D9B4C3-8402-BA73-EB5D-ACE730DB1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827937"/>
              </p:ext>
            </p:extLst>
          </p:nvPr>
        </p:nvGraphicFramePr>
        <p:xfrm>
          <a:off x="1966210" y="577250"/>
          <a:ext cx="8259580" cy="57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9F8569B-1385-4EE1-F08E-BAAE27EB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39EE1-948F-8DC4-BD8E-6E5C3A214B8A}"/>
              </a:ext>
            </a:extLst>
          </p:cNvPr>
          <p:cNvSpPr/>
          <p:nvPr/>
        </p:nvSpPr>
        <p:spPr>
          <a:xfrm>
            <a:off x="2121368" y="5486934"/>
            <a:ext cx="8104422" cy="826166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3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nursinghome411.org</a:t>
            </a:r>
            <a:endParaRPr kumimoji="0" lang="en-US" sz="3200" b="1" i="0" u="none" strike="noStrike" kern="0" cap="none" spc="3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83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A2AE0-4835-463D-A8A9-7DB99DD84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40AF-749D-9CCA-2D0B-74923272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Training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E2FB-56F6-A945-D6EA-57ED5186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Understand the caregiver experience within your community</a:t>
            </a:r>
          </a:p>
          <a:p>
            <a:r>
              <a:rPr lang="en-US" sz="2600" dirty="0"/>
              <a:t>Learn what is included in the LTCCC Dementia Care Toolkit</a:t>
            </a:r>
          </a:p>
          <a:p>
            <a:r>
              <a:rPr lang="en-US" sz="2600" dirty="0"/>
              <a:t>Practice how to use and share the toolkit resources in real situations</a:t>
            </a:r>
          </a:p>
          <a:p>
            <a:r>
              <a:rPr lang="en-US" sz="2600" dirty="0"/>
              <a:t>Leave with a simple, actionable plan to support caregivers</a:t>
            </a:r>
          </a:p>
        </p:txBody>
      </p:sp>
    </p:spTree>
    <p:extLst>
      <p:ext uri="{BB962C8B-B14F-4D97-AF65-F5344CB8AC3E}">
        <p14:creationId xmlns:p14="http://schemas.microsoft.com/office/powerpoint/2010/main" val="7397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5269-9A89-F30D-84D1-1484795C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cs typeface="Calibri" panose="020F0502020204030204" pitchFamily="34" charset="0"/>
              </a:rPr>
              <a:t>Why This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CE850-27E4-5ADC-D0D4-1A5FA94A2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Many caregivers are already part of your congregation – often quietly balancing caregiving, work, family, and spiritual life</a:t>
            </a:r>
          </a:p>
          <a:p>
            <a:r>
              <a:rPr lang="en-US" sz="2600" dirty="0"/>
              <a:t>Without support, caregivers may experience burnout and isolation</a:t>
            </a:r>
          </a:p>
          <a:p>
            <a:r>
              <a:rPr lang="en-US" sz="2600" dirty="0"/>
              <a:t>Faith communities can play a crucial role in reducing that isolation</a:t>
            </a:r>
          </a:p>
        </p:txBody>
      </p:sp>
    </p:spTree>
    <p:extLst>
      <p:ext uri="{BB962C8B-B14F-4D97-AF65-F5344CB8AC3E}">
        <p14:creationId xmlns:p14="http://schemas.microsoft.com/office/powerpoint/2010/main" val="396802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7D6E3-097B-CFC5-9799-F754F6BC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Gap We’re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646EB-FEF5-6718-A31A-414610F04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Caregivers often don’t know where to find clear, trustworthy guidance</a:t>
            </a:r>
          </a:p>
          <a:p>
            <a:r>
              <a:rPr lang="en-US" sz="2600" dirty="0"/>
              <a:t>Information online can feel overwhelming or too clinical</a:t>
            </a:r>
          </a:p>
          <a:p>
            <a:r>
              <a:rPr lang="en-US" sz="2600" dirty="0"/>
              <a:t>Faith leaders are trusted – but may not feel equipped with dementia-specific knowledge</a:t>
            </a:r>
          </a:p>
          <a:p>
            <a:r>
              <a:rPr lang="en-US" sz="2600" dirty="0"/>
              <a:t>The toolkit provides simple, practical guidance for real situations</a:t>
            </a:r>
          </a:p>
        </p:txBody>
      </p:sp>
    </p:spTree>
    <p:extLst>
      <p:ext uri="{BB962C8B-B14F-4D97-AF65-F5344CB8AC3E}">
        <p14:creationId xmlns:p14="http://schemas.microsoft.com/office/powerpoint/2010/main" val="237086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8806-EDEB-1FA3-1A47-61475BFA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Introducing the LTCCC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1870-4805-459F-F694-179EA6CCE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Free, online resource available at NursingHome411.org</a:t>
            </a:r>
          </a:p>
          <a:p>
            <a:r>
              <a:rPr lang="en-US" sz="2600" dirty="0"/>
              <a:t>Designed for caregivers, families, and community members</a:t>
            </a:r>
          </a:p>
          <a:p>
            <a:r>
              <a:rPr lang="en-US" sz="2600" dirty="0"/>
              <a:t>Available in English and Spanish</a:t>
            </a:r>
          </a:p>
          <a:p>
            <a:r>
              <a:rPr lang="en-US" sz="2600" dirty="0"/>
              <a:t>Focused on real-life caregiving situations</a:t>
            </a:r>
          </a:p>
        </p:txBody>
      </p:sp>
    </p:spTree>
    <p:extLst>
      <p:ext uri="{BB962C8B-B14F-4D97-AF65-F5344CB8AC3E}">
        <p14:creationId xmlns:p14="http://schemas.microsoft.com/office/powerpoint/2010/main" val="344516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6BA8A4-F375-5F22-A3FB-F7CFA2D609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652" b="1697"/>
          <a:stretch>
            <a:fillRect/>
          </a:stretch>
        </p:blipFill>
        <p:spPr>
          <a:xfrm>
            <a:off x="383060" y="278150"/>
            <a:ext cx="6053628" cy="4967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235AC4A-398F-9FE1-AE33-D9F233EE3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>
          <a:xfrm>
            <a:off x="5360900" y="1740768"/>
            <a:ext cx="6577842" cy="496717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972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A085-6F39-D089-600E-62B9B1C8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the Toolkit is Organized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9EEB-752A-102F-9286-CE443751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Fact Sheets</a:t>
            </a:r>
            <a:r>
              <a:rPr lang="en-US" sz="2600" dirty="0"/>
              <a:t>: provide deeper but </a:t>
            </a:r>
            <a:r>
              <a:rPr lang="en-US" sz="2600"/>
              <a:t>user-friendly information </a:t>
            </a:r>
            <a:r>
              <a:rPr lang="en-US" sz="2600" dirty="0"/>
              <a:t>on dementia topics</a:t>
            </a:r>
          </a:p>
          <a:p>
            <a:r>
              <a:rPr lang="en-US" sz="2600" b="1" dirty="0"/>
              <a:t>Care Cards</a:t>
            </a:r>
            <a:r>
              <a:rPr lang="en-US" sz="2600" dirty="0"/>
              <a:t>: quick, practical tips for real-time situations</a:t>
            </a:r>
          </a:p>
          <a:p>
            <a:r>
              <a:rPr lang="en-US" sz="2600" b="1" dirty="0"/>
              <a:t>Mini-Modules</a:t>
            </a:r>
            <a:r>
              <a:rPr lang="en-US" sz="2600" dirty="0"/>
              <a:t>: short videos for learning and group discussion</a:t>
            </a:r>
          </a:p>
          <a:p>
            <a:r>
              <a:rPr lang="en-US" sz="2600" dirty="0"/>
              <a:t>Designed so you can choose what works best for your setting</a:t>
            </a:r>
          </a:p>
        </p:txBody>
      </p:sp>
    </p:spTree>
    <p:extLst>
      <p:ext uri="{BB962C8B-B14F-4D97-AF65-F5344CB8AC3E}">
        <p14:creationId xmlns:p14="http://schemas.microsoft.com/office/powerpoint/2010/main" val="56552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EAE4-3113-CA36-33C6-18711A8C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Fact Sheets: What They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D553A-ABED-4691-FB6B-7FA21771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6142"/>
            <a:ext cx="8596668" cy="464799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Clear explanations of common dementia care challenges</a:t>
            </a:r>
          </a:p>
          <a:p>
            <a:r>
              <a:rPr lang="en-US" sz="2600" dirty="0"/>
              <a:t>Written in plain language – no medical background needed</a:t>
            </a:r>
          </a:p>
          <a:p>
            <a:r>
              <a:rPr lang="en-US" sz="2600" dirty="0"/>
              <a:t>Useful for both individual learning and group teaching</a:t>
            </a:r>
          </a:p>
          <a:p>
            <a:r>
              <a:rPr lang="en-US" sz="2600" dirty="0"/>
              <a:t>Topics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Care planning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Engaging Activities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Home Safety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Pain Assessment Tools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Preventing Pressure Ulcers and Urinary Tract Infections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Understanding and Responding to Dementia-Related “Behaviors”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Palliative and Hospice Care: What Families Need to Know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Psychotropic Drugs: Risks, Benefits, and Questions to Ask</a:t>
            </a:r>
          </a:p>
        </p:txBody>
      </p:sp>
    </p:spTree>
    <p:extLst>
      <p:ext uri="{BB962C8B-B14F-4D97-AF65-F5344CB8AC3E}">
        <p14:creationId xmlns:p14="http://schemas.microsoft.com/office/powerpoint/2010/main" val="14942481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D6BAEE"/>
      </a:accent1>
      <a:accent2>
        <a:srgbClr val="521B92"/>
      </a:accent2>
      <a:accent3>
        <a:srgbClr val="942092"/>
      </a:accent3>
      <a:accent4>
        <a:srgbClr val="D783FF"/>
      </a:accent4>
      <a:accent5>
        <a:srgbClr val="FF84FF"/>
      </a:accent5>
      <a:accent6>
        <a:srgbClr val="FF89D8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6f2d80-2360-440b-a86f-4e374efa82c3" xsi:nil="true"/>
    <PublishingExpirationDate xmlns="http://schemas.microsoft.com/sharepoint/v3" xsi:nil="true"/>
    <lcf76f155ced4ddcb4097134ff3c332f xmlns="821b467c-dfb8-4b22-84bd-4d3765027b35">
      <Terms xmlns="http://schemas.microsoft.com/office/infopath/2007/PartnerControls"/>
    </lcf76f155ced4ddcb4097134ff3c332f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29DBE2DD9EFD4B81439A397942DC8A" ma:contentTypeVersion="20" ma:contentTypeDescription="Create a new document." ma:contentTypeScope="" ma:versionID="0708b954576ee5bd04677b5141786922">
  <xsd:schema xmlns:xsd="http://www.w3.org/2001/XMLSchema" xmlns:xs="http://www.w3.org/2001/XMLSchema" xmlns:p="http://schemas.microsoft.com/office/2006/metadata/properties" xmlns:ns1="http://schemas.microsoft.com/sharepoint/v3" xmlns:ns2="821b467c-dfb8-4b22-84bd-4d3765027b35" xmlns:ns3="1e6f2d80-2360-440b-a86f-4e374efa82c3" targetNamespace="http://schemas.microsoft.com/office/2006/metadata/properties" ma:root="true" ma:fieldsID="09bf76e50f72985ec680820f09b322df" ns1:_="" ns2:_="" ns3:_="">
    <xsd:import namespace="http://schemas.microsoft.com/sharepoint/v3"/>
    <xsd:import namespace="821b467c-dfb8-4b22-84bd-4d3765027b35"/>
    <xsd:import namespace="1e6f2d80-2360-440b-a86f-4e374efa82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PublishingStartDate" minOccurs="0"/>
                <xsd:element ref="ns1:PublishingExpirationDate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b467c-dfb8-4b22-84bd-4d3765027b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74a1e43-e871-45bc-b1a6-ad45634f00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f2d80-2360-440b-a86f-4e374efa82c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e4c48b5-122d-403b-b688-6e74920fb17a}" ma:internalName="TaxCatchAll" ma:showField="CatchAllData" ma:web="1e6f2d80-2360-440b-a86f-4e374efa82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99902-4A2B-41FA-A516-55E8AB501B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FD28AE-A5B4-4B68-9A59-B1A544589F45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821b467c-dfb8-4b22-84bd-4d3765027b35"/>
    <ds:schemaRef ds:uri="http://schemas.openxmlformats.org/package/2006/metadata/core-properties"/>
    <ds:schemaRef ds:uri="1e6f2d80-2360-440b-a86f-4e374efa82c3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E9EC7F4-7709-47C9-A68A-28C4B1305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21b467c-dfb8-4b22-84bd-4d3765027b35"/>
    <ds:schemaRef ds:uri="1e6f2d80-2360-440b-a86f-4e374efa82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4115</TotalTime>
  <Words>1027</Words>
  <Application>Microsoft Macintosh PowerPoint</Application>
  <PresentationFormat>Widescreen</PresentationFormat>
  <Paragraphs>155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Arial</vt:lpstr>
      <vt:lpstr>Calibri</vt:lpstr>
      <vt:lpstr>Courier New</vt:lpstr>
      <vt:lpstr>Trebuchet MS</vt:lpstr>
      <vt:lpstr>Wingdings 3</vt:lpstr>
      <vt:lpstr>Facet</vt:lpstr>
      <vt:lpstr>Supporting Dementia Care in Faith Communities</vt:lpstr>
      <vt:lpstr>The Long Term Care Community Coalition</vt:lpstr>
      <vt:lpstr>Training Goals</vt:lpstr>
      <vt:lpstr>Why This Matters</vt:lpstr>
      <vt:lpstr>The Gap We’re Addressing</vt:lpstr>
      <vt:lpstr>Introducing the LTCCC Toolkit</vt:lpstr>
      <vt:lpstr>PowerPoint Presentation</vt:lpstr>
      <vt:lpstr>How the Toolkit is Organized</vt:lpstr>
      <vt:lpstr>Fact Sheets: What They Provide</vt:lpstr>
      <vt:lpstr>PowerPoint Presentation</vt:lpstr>
      <vt:lpstr>PowerPoint Presentation</vt:lpstr>
      <vt:lpstr>PowerPoint Presentation</vt:lpstr>
      <vt:lpstr>How You Might Use Fact Sheets</vt:lpstr>
      <vt:lpstr>Care Cards: What They Provide</vt:lpstr>
      <vt:lpstr>How You Might Use Care Cards</vt:lpstr>
      <vt:lpstr>Mini-Modules: What They Provide</vt:lpstr>
      <vt:lpstr>PowerPoint Presentation</vt:lpstr>
      <vt:lpstr>How You Might Use Mini-Modules</vt:lpstr>
      <vt:lpstr>External Resource Library</vt:lpstr>
      <vt:lpstr>Leading a Simple 30-Minute Session</vt:lpstr>
      <vt:lpstr>What This Looks Like in Practice</vt:lpstr>
      <vt:lpstr>Supporting Caregivers One-on-One</vt:lpstr>
      <vt:lpstr>Simple Ways to Share the Toolkit</vt:lpstr>
      <vt:lpstr>Community Announcement Sample</vt:lpstr>
      <vt:lpstr>Building a Sustainable Approach</vt:lpstr>
      <vt:lpstr>Reflection</vt:lpstr>
      <vt:lpstr>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Hayley Cronquist</dc:creator>
  <cp:lastModifiedBy>Hayley Cronquist</cp:lastModifiedBy>
  <cp:revision>40</cp:revision>
  <dcterms:created xsi:type="dcterms:W3CDTF">2026-04-20T18:09:54Z</dcterms:created>
  <dcterms:modified xsi:type="dcterms:W3CDTF">2026-04-23T17:33:02Z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0x0101009129DBE2DD9EFD4B81439A397942DC8A</vt:lpwstr>
  </property>
  <property fmtid="{D5CDD505-2E9C-101B-9397-08002B2CF9AE}" pid="3" name="MediaServiceImageTags">
    <vt:lpwstr/>
  </property>
</Properties>
</file>